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2" r:id="rId3"/>
    <p:sldId id="256" r:id="rId4"/>
    <p:sldId id="270" r:id="rId5"/>
    <p:sldId id="284" r:id="rId6"/>
    <p:sldId id="268" r:id="rId7"/>
    <p:sldId id="296" r:id="rId8"/>
    <p:sldId id="271" r:id="rId9"/>
    <p:sldId id="279" r:id="rId10"/>
    <p:sldId id="273" r:id="rId11"/>
    <p:sldId id="275" r:id="rId12"/>
    <p:sldId id="278" r:id="rId13"/>
    <p:sldId id="269" r:id="rId14"/>
    <p:sldId id="281" r:id="rId15"/>
    <p:sldId id="272" r:id="rId16"/>
    <p:sldId id="285" r:id="rId17"/>
    <p:sldId id="277" r:id="rId18"/>
    <p:sldId id="276" r:id="rId19"/>
    <p:sldId id="280" r:id="rId20"/>
    <p:sldId id="291" r:id="rId21"/>
    <p:sldId id="292" r:id="rId22"/>
    <p:sldId id="288" r:id="rId23"/>
    <p:sldId id="289" r:id="rId24"/>
    <p:sldId id="290" r:id="rId25"/>
    <p:sldId id="287" r:id="rId26"/>
    <p:sldId id="298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7" d="100"/>
          <a:sy n="107" d="100"/>
        </p:scale>
        <p:origin x="-7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animals-wild.ru/nasekomye/700-komnatnaya-muxa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www.leon4ik.com/_ld/162/680749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20430" y="5733256"/>
            <a:ext cx="5179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Подготовила: </a:t>
            </a:r>
            <a:r>
              <a:rPr lang="ru-RU" sz="2400" b="1" i="1" dirty="0" err="1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Бахолдина</a:t>
            </a:r>
            <a:r>
              <a:rPr lang="ru-RU" sz="2400" b="1" i="1" dirty="0" smtClean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О.И</a:t>
            </a:r>
            <a:r>
              <a:rPr lang="ru-RU" sz="2400" b="1" i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br>
              <a:rPr lang="ru-RU" sz="2400" b="1" i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sz="2400" b="1" i="1" dirty="0">
                <a:ln>
                  <a:solidFill>
                    <a:srgbClr val="00B050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  воспитатель МКДОУ Д/С №8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5" y="1624063"/>
            <a:ext cx="65814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ПРЕЗЕНТАЦИЯ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д</a:t>
            </a:r>
            <a:r>
              <a:rPr lang="ru-RU" sz="2400" b="1" dirty="0" smtClean="0">
                <a:solidFill>
                  <a:srgbClr val="00B050"/>
                </a:solidFill>
              </a:rPr>
              <a:t>ля детей младшего дошкольного возраста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0" t="14951" r="63125" b="42092"/>
          <a:stretch/>
        </p:blipFill>
        <p:spPr bwMode="auto">
          <a:xfrm>
            <a:off x="467544" y="2355833"/>
            <a:ext cx="1358467" cy="126478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61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3" y="25177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25388"/>
            <a:ext cx="8229600" cy="13681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КОМАР</a:t>
            </a:r>
          </a:p>
          <a:p>
            <a:pPr marL="0" indent="0">
              <a:buNone/>
            </a:pPr>
            <a:r>
              <a:rPr lang="ru-RU" sz="9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Полагаясь </a:t>
            </a:r>
            <a:r>
              <a:rPr lang="ru-RU" sz="96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на удачу,</a:t>
            </a:r>
            <a:br>
              <a:rPr lang="ru-RU" sz="96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96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К нам </a:t>
            </a:r>
            <a:r>
              <a:rPr lang="ru-RU" sz="9600" b="1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комар</a:t>
            </a:r>
            <a:r>
              <a:rPr lang="ru-RU" sz="96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 влетел на дачу.</a:t>
            </a:r>
            <a:br>
              <a:rPr lang="ru-RU" sz="96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96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Дать сумел нахалу сдачи</a:t>
            </a:r>
            <a:br>
              <a:rPr lang="ru-RU" sz="96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</a:br>
            <a:r>
              <a:rPr lang="ru-RU" sz="9600" dirty="0">
                <a:ln>
                  <a:solidFill>
                    <a:schemeClr val="accent6">
                      <a:lumMod val="75000"/>
                    </a:schemeClr>
                  </a:solidFill>
                </a:ln>
              </a:rPr>
              <a:t>И с позором выгнал с дачи!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9600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http://4.bp.blogspot.com/-L_5rKQG0xB8/ULnrGVOI8MI/AAAAAAAAP8E/bMZoR7nLFxE/s1600/%D0%9A%D0%BE%D0%BC%D0%B0%D1%8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64" t="5134" r="13815" b="24067"/>
          <a:stretch/>
        </p:blipFill>
        <p:spPr bwMode="auto">
          <a:xfrm>
            <a:off x="2771800" y="1700808"/>
            <a:ext cx="3397820" cy="254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g0.liveinternet.ru/images/attach/c/8/99/810/99810912_large_Scan00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72" t="57286" r="23810" b="4714"/>
          <a:stretch/>
        </p:blipFill>
        <p:spPr bwMode="auto">
          <a:xfrm>
            <a:off x="3423" y="4363615"/>
            <a:ext cx="3070424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13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3834" y="-14090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3528" y="404664"/>
            <a:ext cx="4980778" cy="13681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400" dirty="0" smtClean="0">
                <a:ln>
                  <a:solidFill>
                    <a:srgbClr val="FFC000"/>
                  </a:solidFill>
                </a:ln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ru-RU" sz="12800" b="1" dirty="0" smtClean="0">
                <a:ln>
                  <a:solidFill>
                    <a:srgbClr val="FFC000"/>
                  </a:solidFill>
                </a:ln>
                <a:solidFill>
                  <a:srgbClr val="C00000"/>
                </a:solidFill>
              </a:rPr>
              <a:t>МУРАВЕЙ</a:t>
            </a:r>
          </a:p>
          <a:p>
            <a:pPr marL="0" indent="0">
              <a:buNone/>
            </a:pPr>
            <a:r>
              <a:rPr lang="ru-RU" sz="9600" dirty="0" smtClean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Ох </a:t>
            </a:r>
            <a:r>
              <a:rPr lang="ru-RU" sz="96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и шустрый </a:t>
            </a:r>
            <a:r>
              <a:rPr lang="ru-RU" sz="9600" b="1" dirty="0" err="1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муравьишка</a:t>
            </a:r>
            <a:r>
              <a:rPr lang="ru-RU" sz="96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,</a:t>
            </a:r>
            <a:br>
              <a:rPr lang="ru-RU" sz="96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Очень бравый  шалунишка,</a:t>
            </a:r>
            <a:br>
              <a:rPr lang="ru-RU" sz="96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Все , что на пути найдет,</a:t>
            </a:r>
            <a:br>
              <a:rPr lang="ru-RU" sz="96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dirty="0">
                <a:ln>
                  <a:solidFill>
                    <a:srgbClr val="C00000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В муравейник свой несет</a:t>
            </a:r>
            <a:r>
              <a:rPr lang="ru-RU" sz="7400" dirty="0">
                <a:ln>
                  <a:solidFill>
                    <a:srgbClr val="C00000"/>
                  </a:solidFill>
                </a:ln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3600" dirty="0">
                <a:ln>
                  <a:solidFill>
                    <a:srgbClr val="FFC000"/>
                  </a:solidFill>
                </a:ln>
              </a:rPr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bg1">
                    <a:lumMod val="50000"/>
                  </a:schemeClr>
                </a:solidFill>
              </a:rPr>
            </a:b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074" name="Picture 2" descr="http://img0.liveinternet.ru/images/attach/c/8/100/301/100301664_large_izuchaem_nasekomuyh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167" t="53080" r="6675" b="7111"/>
          <a:stretch/>
        </p:blipFill>
        <p:spPr bwMode="auto">
          <a:xfrm>
            <a:off x="174048" y="2534010"/>
            <a:ext cx="2616740" cy="215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labirint.ru/images/comments_pic/0914/04labgi0l1238482477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45" t="10665" r="4742" b="10220"/>
          <a:stretch/>
        </p:blipFill>
        <p:spPr bwMode="auto">
          <a:xfrm>
            <a:off x="3275856" y="4707437"/>
            <a:ext cx="31527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99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593" y="25549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188640"/>
            <a:ext cx="8229600" cy="13681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b="1" dirty="0" smtClean="0">
                <a:solidFill>
                  <a:srgbClr val="92D050"/>
                </a:solidFill>
              </a:rPr>
              <a:t>КУЗНЕЧИК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92D050"/>
                </a:solidFill>
              </a:rPr>
              <a:t>Я</a:t>
            </a:r>
            <a:r>
              <a:rPr lang="ru-RU" sz="9600" b="1" dirty="0">
                <a:solidFill>
                  <a:srgbClr val="92D050"/>
                </a:solidFill>
              </a:rPr>
              <a:t> кузнечик-озорник!</a:t>
            </a:r>
            <a:br>
              <a:rPr lang="ru-RU" sz="9600" b="1" dirty="0">
                <a:solidFill>
                  <a:srgbClr val="92D050"/>
                </a:solidFill>
              </a:rPr>
            </a:br>
            <a:r>
              <a:rPr lang="ru-RU" sz="9600" b="1" dirty="0">
                <a:solidFill>
                  <a:srgbClr val="92D050"/>
                </a:solidFill>
              </a:rPr>
              <a:t>Прыгать с детства я привык</a:t>
            </a:r>
            <a:br>
              <a:rPr lang="ru-RU" sz="9600" b="1" dirty="0">
                <a:solidFill>
                  <a:srgbClr val="92D050"/>
                </a:solidFill>
              </a:rPr>
            </a:br>
            <a:r>
              <a:rPr lang="ru-RU" sz="9600" b="1" dirty="0">
                <a:solidFill>
                  <a:srgbClr val="92D050"/>
                </a:solidFill>
              </a:rPr>
              <a:t>Мне поставил тренер пять.</a:t>
            </a:r>
            <a:br>
              <a:rPr lang="ru-RU" sz="9600" b="1" dirty="0">
                <a:solidFill>
                  <a:srgbClr val="92D050"/>
                </a:solidFill>
              </a:rPr>
            </a:br>
            <a:r>
              <a:rPr lang="ru-RU" sz="9600" b="1" dirty="0">
                <a:solidFill>
                  <a:srgbClr val="92D050"/>
                </a:solidFill>
              </a:rPr>
              <a:t>Значит повод-поскакать.</a:t>
            </a:r>
            <a:r>
              <a:rPr lang="ru-RU" sz="8800" b="1" dirty="0"/>
              <a:t> 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9600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" name="Picture 2" descr="http://funforkids.ru/pictures/grasshopper/grasshopper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680" y="2869691"/>
            <a:ext cx="3528391" cy="195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ili-mili-tryamdiya.ru/wp-content/uploads/2016/03/368a8b741416b7d2047fbdd4aee4cc81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37" r="15132" b="30620"/>
          <a:stretch/>
        </p:blipFill>
        <p:spPr bwMode="auto">
          <a:xfrm>
            <a:off x="-49593" y="4845202"/>
            <a:ext cx="2605369" cy="205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-0.04 C 0.081 -0.049 0.102 -0.054 0.124 -0.054 C 0.149 -0.054 0.169 -0.049 0.183 -0.04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0513" y="-2257"/>
            <a:ext cx="9193593" cy="689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79512" y="260648"/>
            <a:ext cx="8229600" cy="1656184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ru-RU" sz="9600" b="1" dirty="0" smtClean="0">
                <a:solidFill>
                  <a:schemeClr val="accent4">
                    <a:lumMod val="50000"/>
                  </a:schemeClr>
                </a:solidFill>
              </a:rPr>
              <a:t>ПАУК</a:t>
            </a:r>
          </a:p>
          <a:p>
            <a:pPr marL="0" indent="0">
              <a:buNone/>
            </a:pPr>
            <a:r>
              <a:rPr lang="ru-RU" sz="9600" dirty="0" smtClean="0">
                <a:ln>
                  <a:solidFill>
                    <a:srgbClr val="7030A0"/>
                  </a:solidFill>
                </a:ln>
              </a:rPr>
              <a:t>Сплел</a:t>
            </a:r>
            <a:r>
              <a:rPr lang="ru-RU" sz="9600" dirty="0">
                <a:ln>
                  <a:solidFill>
                    <a:srgbClr val="7030A0"/>
                  </a:solidFill>
                </a:ln>
              </a:rPr>
              <a:t> </a:t>
            </a:r>
            <a:r>
              <a:rPr lang="ru-RU" sz="9600" b="1" dirty="0">
                <a:ln>
                  <a:solidFill>
                    <a:srgbClr val="7030A0"/>
                  </a:solidFill>
                </a:ln>
              </a:rPr>
              <a:t>паук</a:t>
            </a:r>
            <a:r>
              <a:rPr lang="ru-RU" sz="9600" dirty="0">
                <a:ln>
                  <a:solidFill>
                    <a:srgbClr val="7030A0"/>
                  </a:solidFill>
                </a:ln>
              </a:rPr>
              <a:t> корзиночку,</a:t>
            </a:r>
            <a:br>
              <a:rPr lang="ru-RU" sz="9600" dirty="0">
                <a:ln>
                  <a:solidFill>
                    <a:srgbClr val="7030A0"/>
                  </a:solidFill>
                </a:ln>
              </a:rPr>
            </a:br>
            <a:r>
              <a:rPr lang="ru-RU" sz="9600" dirty="0">
                <a:ln>
                  <a:solidFill>
                    <a:srgbClr val="7030A0"/>
                  </a:solidFill>
                </a:ln>
              </a:rPr>
              <a:t>Тонкой </a:t>
            </a:r>
            <a:r>
              <a:rPr lang="ru-RU" sz="9600" dirty="0" err="1">
                <a:ln>
                  <a:solidFill>
                    <a:srgbClr val="7030A0"/>
                  </a:solidFill>
                </a:ln>
              </a:rPr>
              <a:t>паутиночкой</a:t>
            </a:r>
            <a:r>
              <a:rPr lang="ru-RU" sz="9600" dirty="0">
                <a:ln>
                  <a:solidFill>
                    <a:srgbClr val="7030A0"/>
                  </a:solidFill>
                </a:ln>
              </a:rPr>
              <a:t>,  </a:t>
            </a:r>
            <a:br>
              <a:rPr lang="ru-RU" sz="9600" dirty="0">
                <a:ln>
                  <a:solidFill>
                    <a:srgbClr val="7030A0"/>
                  </a:solidFill>
                </a:ln>
              </a:rPr>
            </a:br>
            <a:r>
              <a:rPr lang="ru-RU" sz="9600" dirty="0">
                <a:ln>
                  <a:solidFill>
                    <a:srgbClr val="7030A0"/>
                  </a:solidFill>
                </a:ln>
              </a:rPr>
              <a:t>Это не игрушка,</a:t>
            </a:r>
            <a:br>
              <a:rPr lang="ru-RU" sz="9600" dirty="0">
                <a:ln>
                  <a:solidFill>
                    <a:srgbClr val="7030A0"/>
                  </a:solidFill>
                </a:ln>
              </a:rPr>
            </a:br>
            <a:r>
              <a:rPr lang="ru-RU" sz="9600" dirty="0">
                <a:ln>
                  <a:solidFill>
                    <a:srgbClr val="7030A0"/>
                  </a:solidFill>
                </a:ln>
              </a:rPr>
              <a:t>А для мух </a:t>
            </a:r>
            <a:r>
              <a:rPr lang="ru-RU" sz="9600" dirty="0" smtClean="0">
                <a:ln>
                  <a:solidFill>
                    <a:srgbClr val="7030A0"/>
                  </a:solidFill>
                </a:ln>
              </a:rPr>
              <a:t>ловушка.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314" name="Picture 2" descr="http://www.kindergenii.ru/images/formetodiki/slaidnasekom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85" t="45782" r="1915" b="26571"/>
          <a:stretch/>
        </p:blipFill>
        <p:spPr bwMode="auto">
          <a:xfrm>
            <a:off x="107503" y="4581128"/>
            <a:ext cx="2619131" cy="208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papa-karlo.by/740-1412-thickbox/nasekomye-demonstracionnyy-materi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93" t="2214" r="25041" b="49999"/>
          <a:stretch/>
        </p:blipFill>
        <p:spPr bwMode="auto">
          <a:xfrm>
            <a:off x="1115616" y="1988840"/>
            <a:ext cx="3067050" cy="273096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900igr.net/datai/nasekomye-i-ptitsy/ZHuki-2.files/0010-009-Nasekomye-2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384"/>
          <a:stretch/>
        </p:blipFill>
        <p:spPr bwMode="auto">
          <a:xfrm>
            <a:off x="4427984" y="2348881"/>
            <a:ext cx="1992188" cy="208823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52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125 C 0 -0.181 0.069 -0.25 0.125 -0.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593" y="25549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ЖУК</a:t>
            </a:r>
          </a:p>
          <a:p>
            <a:pPr marL="0" indent="0">
              <a:buNone/>
            </a:pPr>
            <a:r>
              <a:rPr lang="ru-RU" sz="2400" dirty="0"/>
              <a:t>Не жужжу, когда сижу, </a:t>
            </a:r>
            <a:br>
              <a:rPr lang="ru-RU" sz="2400" dirty="0"/>
            </a:br>
            <a:r>
              <a:rPr lang="ru-RU" sz="2400" dirty="0"/>
              <a:t>Не жужжу, когда хожу, </a:t>
            </a:r>
            <a:br>
              <a:rPr lang="ru-RU" sz="2400" dirty="0"/>
            </a:br>
            <a:r>
              <a:rPr lang="ru-RU" sz="2400" dirty="0"/>
              <a:t>Не жужжу, когда тружусь, </a:t>
            </a:r>
            <a:br>
              <a:rPr lang="ru-RU" sz="2400" dirty="0"/>
            </a:br>
            <a:r>
              <a:rPr lang="ru-RU" sz="2400" dirty="0"/>
              <a:t>А жужжу, когда </a:t>
            </a:r>
            <a:r>
              <a:rPr lang="ru-RU" sz="2400" dirty="0" smtClean="0"/>
              <a:t>кружусь.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>
              <a:buNone/>
            </a:pPr>
            <a:r>
              <a:rPr lang="ru-RU" sz="1800" dirty="0" smtClean="0"/>
              <a:t> </a:t>
            </a:r>
            <a:endParaRPr lang="ru-RU" sz="1800" dirty="0"/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2400" dirty="0" smtClean="0"/>
          </a:p>
          <a:p>
            <a:pPr marL="0" indent="0">
              <a:buNone/>
            </a:pPr>
            <a:r>
              <a:rPr lang="ru-RU" sz="2400" dirty="0"/>
              <a:t> </a:t>
            </a:r>
          </a:p>
          <a:p>
            <a:pPr marL="0" indent="0">
              <a:buNone/>
            </a:pPr>
            <a:endParaRPr lang="ru-RU" sz="2400" dirty="0" smtClean="0"/>
          </a:p>
        </p:txBody>
      </p:sp>
      <p:pic>
        <p:nvPicPr>
          <p:cNvPr id="11266" name="Picture 2" descr="Scan0004 (477x700, 96Kb)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000"/>
          <a:stretch/>
        </p:blipFill>
        <p:spPr bwMode="auto">
          <a:xfrm>
            <a:off x="251521" y="3860883"/>
            <a:ext cx="3168351" cy="232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steshka.ru/wp-content/uploads/2015/04/zagadki_o_nasekomyh_dlya_detey_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8729" t="25290" b="53908"/>
          <a:stretch/>
        </p:blipFill>
        <p:spPr bwMode="auto">
          <a:xfrm>
            <a:off x="3635896" y="1305017"/>
            <a:ext cx="2880320" cy="25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08321" y="3521547"/>
            <a:ext cx="106387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жук-олень</a:t>
            </a:r>
          </a:p>
        </p:txBody>
      </p:sp>
    </p:spTree>
    <p:extLst>
      <p:ext uri="{BB962C8B-B14F-4D97-AF65-F5344CB8AC3E}">
        <p14:creationId xmlns:p14="http://schemas.microsoft.com/office/powerpoint/2010/main" val="29861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89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</a:rPr>
              <a:t>  ЖУК</a:t>
            </a:r>
          </a:p>
          <a:p>
            <a:pPr marL="0" indent="0">
              <a:buNone/>
            </a:pPr>
            <a:r>
              <a:rPr lang="ru-RU" sz="2000" dirty="0"/>
              <a:t>Белая личинка в земле подрастает</a:t>
            </a:r>
            <a:br>
              <a:rPr lang="ru-RU" sz="2000" dirty="0"/>
            </a:br>
            <a:r>
              <a:rPr lang="ru-RU" sz="2000" dirty="0"/>
              <a:t>Майский жук рогатый из неё вырастает.</a:t>
            </a:r>
            <a:br>
              <a:rPr lang="ru-RU" sz="2000" dirty="0"/>
            </a:br>
            <a:r>
              <a:rPr lang="ru-RU" sz="2000" dirty="0"/>
              <a:t>Меж деревьями цветущими майский жук летает, —</a:t>
            </a:r>
            <a:br>
              <a:rPr lang="ru-RU" sz="2000" dirty="0"/>
            </a:br>
            <a:r>
              <a:rPr lang="ru-RU" sz="2000" dirty="0"/>
              <a:t>От гусениц-</a:t>
            </a:r>
            <a:r>
              <a:rPr lang="ru-RU" sz="2000" dirty="0" err="1"/>
              <a:t>вредительниц</a:t>
            </a:r>
            <a:r>
              <a:rPr lang="ru-RU" sz="2000" dirty="0"/>
              <a:t> сады </a:t>
            </a:r>
            <a:r>
              <a:rPr lang="ru-RU" sz="2000" dirty="0" smtClean="0"/>
              <a:t>очищает.</a:t>
            </a:r>
            <a:endParaRPr lang="ru-RU" sz="2000" b="1" dirty="0" smtClean="0">
              <a:ln>
                <a:solidFill>
                  <a:srgbClr val="FFFF00"/>
                </a:solidFill>
              </a:ln>
            </a:endParaRP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rgbClr val="FFFF00"/>
                  </a:solidFill>
                </a:ln>
              </a:rPr>
              <a:t> 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2052" name="Picture 4" descr="http://papa-karlo.by/740-1412-thickbox/nasekomye-demonstracionnyy-materia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386" t="48586" r="18281" b="1247"/>
          <a:stretch/>
        </p:blipFill>
        <p:spPr bwMode="auto">
          <a:xfrm>
            <a:off x="611560" y="2420888"/>
            <a:ext cx="3790951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4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89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 smtClean="0">
                <a:ln>
                  <a:solidFill>
                    <a:srgbClr val="FFFF00"/>
                  </a:solidFill>
                </a:ln>
              </a:rPr>
              <a:t>ТЛЯ</a:t>
            </a:r>
          </a:p>
          <a:p>
            <a:pPr marL="0" indent="0">
              <a:buNone/>
            </a:pP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На листочке тля сидела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И сыночку песню пела: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-Завтра утром мы вдвоем</a:t>
            </a:r>
            <a:br>
              <a:rPr lang="ru-RU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Весь горошек погрызем.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11266" name="Picture 2" descr="http://tdkinderlend.ru/d/889187/d/image_205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066" t="54107" r="4412" b="6728"/>
          <a:stretch/>
        </p:blipFill>
        <p:spPr bwMode="auto">
          <a:xfrm>
            <a:off x="311671" y="2714624"/>
            <a:ext cx="37433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tl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155004"/>
            <a:ext cx="2857500" cy="22669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71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593" y="25549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13681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b="1" dirty="0" smtClean="0">
                <a:solidFill>
                  <a:srgbClr val="0070C0"/>
                </a:solidFill>
              </a:rPr>
              <a:t>СТРЕКОЗА</a:t>
            </a:r>
          </a:p>
          <a:p>
            <a:pPr marL="0" indent="0">
              <a:buNone/>
            </a:pPr>
            <a:r>
              <a:rPr lang="ru-RU" sz="8800" dirty="0" smtClean="0">
                <a:solidFill>
                  <a:srgbClr val="0070C0"/>
                </a:solidFill>
              </a:rPr>
              <a:t>На </a:t>
            </a:r>
            <a:r>
              <a:rPr lang="ru-RU" sz="8800" dirty="0">
                <a:solidFill>
                  <a:srgbClr val="0070C0"/>
                </a:solidFill>
              </a:rPr>
              <a:t>меня во все глаза</a:t>
            </a:r>
            <a:br>
              <a:rPr lang="ru-RU" sz="8800" dirty="0">
                <a:solidFill>
                  <a:srgbClr val="0070C0"/>
                </a:solidFill>
              </a:rPr>
            </a:br>
            <a:r>
              <a:rPr lang="ru-RU" sz="8800" dirty="0">
                <a:solidFill>
                  <a:srgbClr val="0070C0"/>
                </a:solidFill>
              </a:rPr>
              <a:t>Не смотри так, </a:t>
            </a:r>
            <a:r>
              <a:rPr lang="ru-RU" sz="8800" b="1" dirty="0">
                <a:solidFill>
                  <a:srgbClr val="0070C0"/>
                </a:solidFill>
              </a:rPr>
              <a:t>стрекоза</a:t>
            </a:r>
            <a:r>
              <a:rPr lang="ru-RU" sz="8800" dirty="0">
                <a:solidFill>
                  <a:srgbClr val="0070C0"/>
                </a:solidFill>
              </a:rPr>
              <a:t>!</a:t>
            </a:r>
            <a:br>
              <a:rPr lang="ru-RU" sz="8800" dirty="0">
                <a:solidFill>
                  <a:srgbClr val="0070C0"/>
                </a:solidFill>
              </a:rPr>
            </a:br>
            <a:r>
              <a:rPr lang="ru-RU" sz="8800" dirty="0">
                <a:solidFill>
                  <a:srgbClr val="0070C0"/>
                </a:solidFill>
              </a:rPr>
              <a:t>Не боюсь тебя ни крошки,</a:t>
            </a:r>
            <a:br>
              <a:rPr lang="ru-RU" sz="8800" dirty="0">
                <a:solidFill>
                  <a:srgbClr val="0070C0"/>
                </a:solidFill>
              </a:rPr>
            </a:br>
            <a:r>
              <a:rPr lang="ru-RU" sz="8800" dirty="0">
                <a:solidFill>
                  <a:srgbClr val="0070C0"/>
                </a:solidFill>
              </a:rPr>
              <a:t>Пусть тебя боятся мошки!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9600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 descr="http://funforkids.ru/pictures/dragonfly/dragonfly010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51755"/>
            <a:ext cx="2520280" cy="1974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ww.znaika.com.ua/upload/images_znaika/bimgs/13687275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07" t="5712" r="16593" b="22489"/>
          <a:stretch/>
        </p:blipFill>
        <p:spPr bwMode="auto">
          <a:xfrm>
            <a:off x="1187624" y="3157085"/>
            <a:ext cx="2607196" cy="251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3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022E-16 C 0.06892 1.11022E-16 0.125 0.05602 0.125 0.125 C 0.125 0.19398 0.06892 0.25 4.16667E-6 0.25 C -0.06893 0.25 -0.125 0.19398 -0.125 0.125 C -0.125 0.05602 -0.06893 1.11022E-16 4.16667E-6 1.11022E-16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785" y="20638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1728192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7400" b="1" dirty="0" smtClean="0">
                <a:ln>
                  <a:solidFill>
                    <a:srgbClr val="FFC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2800" b="1" dirty="0" smtClean="0">
                <a:ln>
                  <a:solidFill>
                    <a:srgbClr val="FFC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ГУСЕНИЦА</a:t>
            </a:r>
          </a:p>
          <a:p>
            <a:pPr marL="0" indent="0">
              <a:buNone/>
            </a:pPr>
            <a:r>
              <a:rPr lang="ru-RU" sz="7400" b="1" dirty="0" smtClean="0">
                <a:solidFill>
                  <a:srgbClr val="FFC000"/>
                </a:solidFill>
              </a:rPr>
              <a:t> </a:t>
            </a:r>
            <a:r>
              <a:rPr lang="ru-RU" sz="9600" dirty="0">
                <a:solidFill>
                  <a:schemeClr val="accent3">
                    <a:lumMod val="50000"/>
                  </a:schemeClr>
                </a:solidFill>
              </a:rPr>
              <a:t>У гусениц девиз простой:</a:t>
            </a:r>
            <a:br>
              <a:rPr lang="ru-RU" sz="9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9600" dirty="0">
                <a:solidFill>
                  <a:schemeClr val="accent3">
                    <a:lumMod val="50000"/>
                  </a:schemeClr>
                </a:solidFill>
              </a:rPr>
              <a:t>Лист дожевал, так жуй второй!</a:t>
            </a:r>
            <a:br>
              <a:rPr lang="ru-RU" sz="9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9600" dirty="0">
                <a:solidFill>
                  <a:schemeClr val="accent3">
                    <a:lumMod val="50000"/>
                  </a:schemeClr>
                </a:solidFill>
              </a:rPr>
              <a:t>Им больше делать нечего</a:t>
            </a:r>
            <a:br>
              <a:rPr lang="ru-RU" sz="9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9600" dirty="0">
                <a:solidFill>
                  <a:schemeClr val="accent3">
                    <a:lumMod val="50000"/>
                  </a:schemeClr>
                </a:solidFill>
              </a:rPr>
              <a:t>Жуют с утра до вечера.</a:t>
            </a:r>
            <a:br>
              <a:rPr lang="ru-RU" sz="9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96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9600" dirty="0">
                <a:solidFill>
                  <a:schemeClr val="accent3">
                    <a:lumMod val="50000"/>
                  </a:schemeClr>
                </a:solidFill>
              </a:rPr>
            </a:br>
            <a:endParaRPr lang="ru-RU" sz="9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6" name="Picture 2" descr="http://900igr.net/Detskie_prezentatsii/nasekomye_i_ptitsy/ZHuki_1.files/slide0016_image028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012" b="49111"/>
          <a:stretch/>
        </p:blipFill>
        <p:spPr bwMode="auto">
          <a:xfrm>
            <a:off x="3838847" y="4532386"/>
            <a:ext cx="5305153" cy="2325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6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9593" y="25549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180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12800" b="1" dirty="0" smtClean="0">
                <a:solidFill>
                  <a:srgbClr val="FFC000"/>
                </a:solidFill>
              </a:rPr>
              <a:t>ТАРАКАН</a:t>
            </a:r>
          </a:p>
          <a:p>
            <a:pPr marL="0" indent="0">
              <a:buNone/>
            </a:pP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На </a:t>
            </a:r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кухню,- где тарелки и стаканы,-</a:t>
            </a:r>
            <a:br>
              <a:rPr lang="ru-RU" sz="9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Стремятся заползти пролазы- </a:t>
            </a:r>
            <a:r>
              <a:rPr lang="ru-RU" sz="9600" dirty="0" smtClean="0">
                <a:solidFill>
                  <a:schemeClr val="accent6">
                    <a:lumMod val="75000"/>
                  </a:schemeClr>
                </a:solidFill>
              </a:rPr>
              <a:t>тараканы</a:t>
            </a:r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ru-RU" sz="9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Есть разновидность их, — которые летают.</a:t>
            </a:r>
            <a:br>
              <a:rPr lang="ru-RU" sz="9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Они-то вечером на свет в окошко залетают.</a:t>
            </a:r>
            <a:br>
              <a:rPr lang="ru-RU" sz="9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А рыжие,- зовут их прусаки,-</a:t>
            </a:r>
            <a:br>
              <a:rPr lang="ru-RU" sz="96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9600" dirty="0">
                <a:solidFill>
                  <a:schemeClr val="accent6">
                    <a:lumMod val="75000"/>
                  </a:schemeClr>
                </a:solidFill>
              </a:rPr>
              <a:t>Бегут от света наперегонки.</a:t>
            </a:r>
            <a:endParaRPr lang="ru-RU" sz="96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7400" dirty="0"/>
          </a:p>
        </p:txBody>
      </p:sp>
      <p:pic>
        <p:nvPicPr>
          <p:cNvPr id="2" name="Picture 2" descr="http://boombob.ru/img/picture/Jun/19/39f24dd7eaf248690134662937e159a2/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6" t="11070" r="2879" b="8403"/>
          <a:stretch/>
        </p:blipFill>
        <p:spPr bwMode="auto">
          <a:xfrm>
            <a:off x="1187624" y="2492896"/>
            <a:ext cx="3600400" cy="243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83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4089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785" y="-14089"/>
            <a:ext cx="9144000" cy="687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72008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7400" b="1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74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049793" y="693183"/>
            <a:ext cx="48245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solidFill>
                  <a:srgbClr val="00B050"/>
                </a:solidFill>
              </a:rPr>
              <a:t>ЦЕЛЬ:</a:t>
            </a:r>
          </a:p>
          <a:p>
            <a:pPr fontAlgn="base"/>
            <a:r>
              <a:rPr lang="ru-RU" sz="2400" b="1" dirty="0" smtClean="0">
                <a:solidFill>
                  <a:srgbClr val="00B050"/>
                </a:solidFill>
              </a:rPr>
              <a:t>Познакомить детей с насекомыми, их строением. Дать представление о том, какие </a:t>
            </a:r>
            <a:r>
              <a:rPr lang="ru-RU" sz="2400" b="1" dirty="0">
                <a:solidFill>
                  <a:srgbClr val="00B050"/>
                </a:solidFill>
              </a:rPr>
              <a:t>из них летают, а какие ползают по </a:t>
            </a:r>
            <a:r>
              <a:rPr lang="ru-RU" sz="2400" b="1" dirty="0" smtClean="0">
                <a:solidFill>
                  <a:srgbClr val="00B050"/>
                </a:solidFill>
              </a:rPr>
              <a:t>земле, кто </a:t>
            </a:r>
            <a:r>
              <a:rPr lang="ru-RU" sz="2400" b="1" dirty="0">
                <a:solidFill>
                  <a:srgbClr val="00B050"/>
                </a:solidFill>
              </a:rPr>
              <a:t>из них строит домики, а кто целые «дворцы</a:t>
            </a:r>
            <a:r>
              <a:rPr lang="ru-RU" sz="2400" b="1" dirty="0" smtClean="0">
                <a:solidFill>
                  <a:srgbClr val="00B050"/>
                </a:solidFill>
              </a:rPr>
              <a:t>», что </a:t>
            </a:r>
            <a:r>
              <a:rPr lang="ru-RU" sz="2400" b="1" dirty="0">
                <a:solidFill>
                  <a:srgbClr val="00B050"/>
                </a:solidFill>
              </a:rPr>
              <a:t>едят </a:t>
            </a:r>
            <a:r>
              <a:rPr lang="ru-RU" sz="2400" b="1" dirty="0" smtClean="0">
                <a:solidFill>
                  <a:srgbClr val="00B050"/>
                </a:solidFill>
              </a:rPr>
              <a:t>насекомые, какую </a:t>
            </a:r>
            <a:r>
              <a:rPr lang="ru-RU" sz="2400" b="1" dirty="0">
                <a:solidFill>
                  <a:srgbClr val="00B050"/>
                </a:solidFill>
              </a:rPr>
              <a:t>пользу они оказывают людям и окружающей среде.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0" t="14951" r="63125" b="42092"/>
          <a:stretch/>
        </p:blipFill>
        <p:spPr bwMode="auto">
          <a:xfrm>
            <a:off x="6885862" y="603536"/>
            <a:ext cx="2088232" cy="19442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1" t="68784" r="61812"/>
          <a:stretch/>
        </p:blipFill>
        <p:spPr bwMode="auto">
          <a:xfrm>
            <a:off x="620287" y="4467744"/>
            <a:ext cx="2216406" cy="199677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4.bp.blogspot.com/-L_5rKQG0xB8/ULnrGVOI8MI/AAAAAAAAP8E/bMZoR7nLFxE/s1600/%D0%9A%D0%BE%D0%BC%D0%B0%D1%80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864" t="5134" r="13815" b="24067"/>
          <a:stretch/>
        </p:blipFill>
        <p:spPr bwMode="auto">
          <a:xfrm>
            <a:off x="6653998" y="4955231"/>
            <a:ext cx="2032802" cy="152335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95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 0.063 0.009 0.108 0.016 0.108 C 0.023 0.108 0.029 0.063 0.031 0 C 0.034 0.063 0.04 0.108 0.047 0.108 C 0.054 0.108 0.06 0.063 0.062 0 C 0.065 0.063 0.071 0.108 0.078 0.108 C 0.085 0.108 0.092 0.063 0.094 0 C 0.096 0.063 0.102 0.108 0.11 0.108 C 0.116 0.108 0.123 0.063 0.125 0 C 0.127 0.063 0.134 0.108 0.141 0.108 C 0.148 0.108 0.154 0.063 0.156 0 C 0.159 0.063 0.165 0.108 0.172 0.108 C 0.179 0.108 0.185 0.063 0.188 0 C 0.19 0.063 0.196 0.108 0.203 0.108 C 0.21 0.108 0.217 0.063 0.219 0 C 0.221 0.063 0.227 0.108 0.235 0.108 C 0.242 0.108 0.248 0.063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4 -0.067 -0.046 -0.125 -0.113 -0.129 C -0.177 -0.134 -0.237 -0.089 -0.241 -0.024 C -0.246 0.036 -0.204 0.092 -0.144 0.096 C -0.089 0.099 -0.037 0.062 -0.033 0.006 C -0.029 -0.045 -0.064 -0.093 -0.115 -0.097 C -0.162 -0.1 -0.206 -0.069 -0.209 -0.022 C -0.212 0.02 -0.184 0.061 -0.142 0.063 C -0.104 0.066 -0.068 0.042 -0.065 0.004 C -0.063 -0.03 -0.084 -0.063 -0.117 -0.065 C -0.146 -0.067 -0.175 -0.049 -0.177 -0.02 C -0.179 0.005 -0.164 0.029 -0.14 0.031 C -0.12 0.033 -0.099 0.022 -0.098 0.002 C -0.096 -0.014 -0.104 -0.031 -0.119 -0.033 C -0.131 -0.033 -0.143 -0.029 -0.145 -0.018 C -0.146 -0.011 -0.144 -0.004 -0.138 -0.001 C -0.135 0 -0.133 0 -0.13 -0.001 E" pathEditMode="relative" ptsTypes="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11" y="15677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18002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12800" b="1" dirty="0" smtClean="0">
                <a:solidFill>
                  <a:srgbClr val="FFC000"/>
                </a:solidFill>
              </a:rPr>
              <a:t>СВЕТЛЯЧОК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C000"/>
                </a:solidFill>
              </a:rPr>
              <a:t>Он </a:t>
            </a:r>
            <a:r>
              <a:rPr lang="ru-RU" sz="9600" b="1" dirty="0">
                <a:solidFill>
                  <a:srgbClr val="FFC000"/>
                </a:solidFill>
              </a:rPr>
              <a:t>в саду ночном блуждает,</a:t>
            </a:r>
            <a:br>
              <a:rPr lang="ru-RU" sz="9600" b="1" dirty="0">
                <a:solidFill>
                  <a:srgbClr val="FFC000"/>
                </a:solidFill>
              </a:rPr>
            </a:br>
            <a:r>
              <a:rPr lang="ru-RU" sz="9600" b="1" dirty="0">
                <a:solidFill>
                  <a:srgbClr val="FFC000"/>
                </a:solidFill>
              </a:rPr>
              <a:t>Путь – дорожки освещает,</a:t>
            </a:r>
            <a:br>
              <a:rPr lang="ru-RU" sz="9600" b="1" dirty="0">
                <a:solidFill>
                  <a:srgbClr val="FFC000"/>
                </a:solidFill>
              </a:rPr>
            </a:br>
            <a:r>
              <a:rPr lang="ru-RU" sz="9600" b="1" dirty="0">
                <a:solidFill>
                  <a:srgbClr val="FFC000"/>
                </a:solidFill>
              </a:rPr>
              <a:t>Светит, словно маячок.</a:t>
            </a:r>
            <a:br>
              <a:rPr lang="ru-RU" sz="9600" b="1" dirty="0">
                <a:solidFill>
                  <a:srgbClr val="FFC000"/>
                </a:solidFill>
              </a:rPr>
            </a:br>
            <a:r>
              <a:rPr lang="ru-RU" sz="9600" b="1" dirty="0">
                <a:solidFill>
                  <a:srgbClr val="FFC000"/>
                </a:solidFill>
              </a:rPr>
              <a:t>Кто же это? Светлячок!</a:t>
            </a:r>
            <a:endParaRPr lang="ru-RU" sz="96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7400" dirty="0"/>
          </a:p>
        </p:txBody>
      </p:sp>
      <p:pic>
        <p:nvPicPr>
          <p:cNvPr id="10244" name="Picture 4" descr="Светлячок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884" b="16320"/>
          <a:stretch/>
        </p:blipFill>
        <p:spPr bwMode="auto">
          <a:xfrm>
            <a:off x="251520" y="4221088"/>
            <a:ext cx="3744416" cy="227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svetliacho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0855" y="1786161"/>
            <a:ext cx="3196451" cy="302433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523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11" y="15677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180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12800" b="1" dirty="0" smtClean="0">
                <a:solidFill>
                  <a:srgbClr val="FFC000"/>
                </a:solidFill>
              </a:rPr>
              <a:t> </a:t>
            </a:r>
            <a:endParaRPr lang="ru-RU" sz="96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7400" dirty="0"/>
          </a:p>
        </p:txBody>
      </p:sp>
      <p:pic>
        <p:nvPicPr>
          <p:cNvPr id="12290" name="Picture 2" descr="motil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3" y="2492896"/>
            <a:ext cx="357064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МОТЫЛЕК</a:t>
            </a:r>
          </a:p>
          <a:p>
            <a:r>
              <a:rPr lang="ru-RU" sz="2400" dirty="0" smtClean="0"/>
              <a:t>Разноцветный </a:t>
            </a:r>
            <a:r>
              <a:rPr lang="ru-RU" sz="2400" dirty="0"/>
              <a:t>мотылек</a:t>
            </a:r>
            <a:br>
              <a:rPr lang="ru-RU" sz="2400" dirty="0"/>
            </a:br>
            <a:r>
              <a:rPr lang="ru-RU" sz="2400" dirty="0"/>
              <a:t>Сел ко мне на козырек.</a:t>
            </a:r>
            <a:br>
              <a:rPr lang="ru-RU" sz="2400" dirty="0"/>
            </a:br>
            <a:r>
              <a:rPr lang="ru-RU" sz="2400" dirty="0"/>
              <a:t>Я сказать «Привет!» хотел,</a:t>
            </a:r>
            <a:br>
              <a:rPr lang="ru-RU" sz="2400" dirty="0"/>
            </a:br>
            <a:r>
              <a:rPr lang="ru-RU" sz="2400" dirty="0"/>
              <a:t>А он взял… и улетел.</a:t>
            </a:r>
          </a:p>
        </p:txBody>
      </p:sp>
    </p:spTree>
    <p:extLst>
      <p:ext uri="{BB962C8B-B14F-4D97-AF65-F5344CB8AC3E}">
        <p14:creationId xmlns:p14="http://schemas.microsoft.com/office/powerpoint/2010/main" val="28790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0232" y="116632"/>
            <a:ext cx="2376264" cy="6624736"/>
          </a:xfrm>
        </p:spPr>
        <p:txBody>
          <a:bodyPr/>
          <a:lstStyle/>
          <a:p>
            <a:r>
              <a:rPr lang="ru-RU" sz="3200" dirty="0" smtClean="0">
                <a:solidFill>
                  <a:srgbClr val="C00000"/>
                </a:solidFill>
              </a:rPr>
              <a:t>Д/И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«РАССКАЖИ ОБО МНЕ» </a:t>
            </a:r>
            <a:r>
              <a:rPr lang="ru-RU" sz="1600" dirty="0" smtClean="0">
                <a:solidFill>
                  <a:srgbClr val="C00000"/>
                </a:solidFill>
              </a:rPr>
              <a:t>(Как меня зовут? Что у меня есть? Что я умею делать? Где живу? Какую пользу приношу иль вред?)</a:t>
            </a:r>
            <a:endParaRPr lang="ru-RU" sz="1600" dirty="0">
              <a:solidFill>
                <a:srgbClr val="C00000"/>
              </a:solidFill>
            </a:endParaRPr>
          </a:p>
        </p:txBody>
      </p:sp>
      <p:pic>
        <p:nvPicPr>
          <p:cNvPr id="18434" name="Picture 2" descr="http://img0.liveinternet.ru/images/attach/c/6/93/150/93150844_4663906_1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2701" y="0"/>
            <a:ext cx="66178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70" t="14951" r="63125" b="42092"/>
          <a:stretch/>
        </p:blipFill>
        <p:spPr bwMode="auto">
          <a:xfrm>
            <a:off x="6804248" y="4581128"/>
            <a:ext cx="2088232" cy="194421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01" t="68784" r="61812"/>
          <a:stretch/>
        </p:blipFill>
        <p:spPr bwMode="auto">
          <a:xfrm>
            <a:off x="6740161" y="260648"/>
            <a:ext cx="2216406" cy="199677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60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0"/>
            <a:ext cx="9108504" cy="620687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</a:rPr>
              <a:t>Д/И «НАЙДИ МЕНЯ»</a:t>
            </a:r>
            <a:endParaRPr lang="ru-RU" sz="2800" b="1" dirty="0">
              <a:ln>
                <a:solidFill>
                  <a:srgbClr val="00B050"/>
                </a:solidFill>
              </a:ln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://www.akusherstvo.ru/images/magaz/im7582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25" t="8722" r="1375" b="1453"/>
          <a:stretch/>
        </p:blipFill>
        <p:spPr bwMode="auto">
          <a:xfrm>
            <a:off x="-15869" y="620687"/>
            <a:ext cx="9169072" cy="6247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9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azbuka-uma.by/sites/default/files/A5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11691" cy="685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15616" y="1052736"/>
            <a:ext cx="6696744" cy="334888"/>
          </a:xfrm>
        </p:spPr>
        <p:txBody>
          <a:bodyPr>
            <a:noAutofit/>
          </a:bodyPr>
          <a:lstStyle/>
          <a:p>
            <a:pPr algn="l"/>
            <a:r>
              <a:rPr lang="ru-RU" sz="2000" b="1" i="1" dirty="0" smtClean="0">
                <a:solidFill>
                  <a:schemeClr val="tx1"/>
                </a:solidFill>
              </a:rPr>
              <a:t>Д/И</a:t>
            </a:r>
            <a:r>
              <a:rPr lang="ru-RU" sz="2000" b="1" dirty="0" smtClean="0">
                <a:solidFill>
                  <a:schemeClr val="tx1"/>
                </a:solidFill>
              </a:rPr>
              <a:t> «                                                                                                  »</a:t>
            </a: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10917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sswww.kindergenii.ru/images/formetodiki/slaidnasekom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46" y="1"/>
            <a:ext cx="9144000" cy="68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056784" cy="79208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5400" b="1" dirty="0" smtClean="0">
                <a:solidFill>
                  <a:schemeClr val="tx1"/>
                </a:solidFill>
              </a:rPr>
              <a:t>Д/И «                                »</a:t>
            </a:r>
            <a:endParaRPr lang="ru-RU" sz="5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87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311" y="15677"/>
            <a:ext cx="9162785" cy="6872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51520" y="116632"/>
            <a:ext cx="8229600" cy="180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6000" b="1" dirty="0" smtClean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ru-RU" sz="12800" b="1" dirty="0" smtClean="0">
                <a:solidFill>
                  <a:srgbClr val="FFC000"/>
                </a:solidFill>
              </a:rPr>
              <a:t> </a:t>
            </a:r>
            <a:endParaRPr lang="ru-RU" sz="96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ru-RU" sz="3800" b="1" dirty="0" smtClean="0">
                <a:solidFill>
                  <a:srgbClr val="FFC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sz="7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7084" y="448142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СПАСИБО</a:t>
            </a:r>
            <a:br>
              <a:rPr lang="ru-RU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ЗА</a:t>
            </a:r>
            <a:br>
              <a:rPr lang="ru-RU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ru-RU" sz="40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ВНИМАНИЕ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34" t="72161" r="66692" b="3074"/>
          <a:stretch/>
        </p:blipFill>
        <p:spPr bwMode="auto">
          <a:xfrm>
            <a:off x="6203713" y="591617"/>
            <a:ext cx="1584176" cy="1584176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14" t="16325" r="66041" b="45490"/>
          <a:stretch/>
        </p:blipFill>
        <p:spPr bwMode="auto">
          <a:xfrm>
            <a:off x="4366320" y="3451721"/>
            <a:ext cx="1656184" cy="172819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511" t="3150" r="2352" b="66400"/>
          <a:stretch/>
        </p:blipFill>
        <p:spPr bwMode="auto">
          <a:xfrm>
            <a:off x="395536" y="4135797"/>
            <a:ext cx="1841347" cy="208823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121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67 0.04 C 0.081 0.049 0.102 0.054 0.124 0.054 C 0.149 0.054 0.169 0.049 0.183 0.04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3.33333E-6 C 0.00208 0.06296 0.00902 0.1081 0.01597 0.1081 C 0.02291 0.1081 0.02899 0.06296 0.03107 3.33333E-6 C 0.03402 0.06296 0.03993 0.1081 0.04704 0.1081 C 0.05399 0.1081 0.06007 0.06296 0.06197 3.33333E-6 C 0.06493 0.06296 0.071 0.1081 0.07795 0.1081 C 0.08507 0.1081 0.09201 0.06296 0.09392 3.33333E-6 C 0.096 0.06296 0.10208 0.1081 0.11007 0.1081 C 0.11597 0.1081 0.12291 0.06296 0.125 3.33333E-6 C 0.12708 0.06296 0.13402 0.1081 0.14097 0.1081 C 0.14791 0.1081 0.15399 0.06296 0.15607 3.33333E-6 C 0.15902 0.06296 0.16493 0.1081 0.17204 0.1081 C 0.17899 0.1081 0.18507 0.06296 0.18802 3.33333E-6 C 0.18993 0.06296 0.196 0.1081 0.20295 0.1081 C 0.21007 0.1081 0.21701 0.06296 0.21892 3.33333E-6 C 0.221 0.06296 0.22708 0.1081 0.23507 0.1081 C 0.24201 0.1081 0.24791 0.06296 0.25 3.33333E-6 " pathEditMode="relative" rAng="0" ptsTypes="AAAAAAAAAAAAAAA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339752" y="3140968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355976" y="50851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На лесной полянке чудо -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Н</a:t>
            </a:r>
            <a:r>
              <a:rPr lang="ru-RU" sz="2400" b="1" dirty="0" smtClean="0">
                <a:solidFill>
                  <a:srgbClr val="C00000"/>
                </a:solidFill>
              </a:rPr>
              <a:t>а </a:t>
            </a:r>
            <a:r>
              <a:rPr lang="ru-RU" sz="2400" b="1" dirty="0">
                <a:solidFill>
                  <a:srgbClr val="C00000"/>
                </a:solidFill>
              </a:rPr>
              <a:t>цветочках  бантики,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Э</a:t>
            </a:r>
            <a:r>
              <a:rPr lang="ru-RU" sz="2400" b="1" dirty="0" smtClean="0">
                <a:solidFill>
                  <a:srgbClr val="C00000"/>
                </a:solidFill>
              </a:rPr>
              <a:t>то</a:t>
            </a:r>
            <a:r>
              <a:rPr lang="ru-RU" sz="2400" b="1" dirty="0">
                <a:solidFill>
                  <a:srgbClr val="C00000"/>
                </a:solidFill>
              </a:rPr>
              <a:t> </a:t>
            </a:r>
            <a:r>
              <a:rPr lang="ru-RU" sz="2400" b="1" i="1" dirty="0">
                <a:solidFill>
                  <a:srgbClr val="C00000"/>
                </a:solidFill>
              </a:rPr>
              <a:t>бабочки</a:t>
            </a:r>
            <a:r>
              <a:rPr lang="ru-RU" sz="2400" b="1" dirty="0">
                <a:solidFill>
                  <a:srgbClr val="C00000"/>
                </a:solidFill>
              </a:rPr>
              <a:t> расселись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К</a:t>
            </a:r>
            <a:r>
              <a:rPr lang="ru-RU" sz="2400" b="1" dirty="0" smtClean="0">
                <a:solidFill>
                  <a:srgbClr val="C00000"/>
                </a:solidFill>
              </a:rPr>
              <a:t>ак </a:t>
            </a:r>
            <a:r>
              <a:rPr lang="ru-RU" sz="2400" b="1" dirty="0">
                <a:solidFill>
                  <a:srgbClr val="C00000"/>
                </a:solidFill>
              </a:rPr>
              <a:t>цветные фантики.</a:t>
            </a:r>
          </a:p>
        </p:txBody>
      </p:sp>
      <p:sp>
        <p:nvSpPr>
          <p:cNvPr id="7" name="AutoShape 4" descr="data:image/jpeg;base64,/9j/4AAQSkZJRgABAQAAAQABAAD/2wCEAAkGBxQTEhUUExQWFBUXGB0aGRgXGBggHBkhHBodHBobIBoYHCggHBolHBocIjEiJSkrLi4uFx8zODMsNygtLiwBCgoKDg0OGxAQGywkICQsLCwsLCwsLCwsLCwsLCwsLCwsLCwsLCwsLCwsLCwsLCwsLCwsLCwsLCwsLCwsLCwsLP/AABEIAH4AqAMBEQACEQEDEQH/xAAbAAADAQEBAQEAAAAAAAAAAAAEBQYDAgcBAP/EADwQAAIABAQEBAUCBQMEAwEAAAECAAMEEQUSITEGQVFhEyJxgTKRobHBQtEUI2Lh8AdSgiQzcvEWQ6IV/8QAGwEAAwEBAQEBAAAAAAAAAAAAAwQFAgEABgf/xAArEQACAgICAQQCAQUAAwAAAAABAgADBBESITEFEyJBFFFhFSMycYEGQqH/2gAMAwEAAhEDEQA/AFL4YQozsbfpRe8RRvz9RUnQ0ZlPwwkKwbI66Aj7HrHPe4n+JpToaMzlTHZvDmAI9vivo47Rpz1sTxr+xN6t1koz3HRfWBFWfozIGvEVLKuM9zYi9zBwddCeO4JhWKtJvzF9oeqrDjUMV2YxxPDRPUTJZsTuOsA9w8uJ+pwgjzM6OkElyHNrAN/aMuNzDHYlnIKtLFvKbaMPyOcT0vKsRCGsEdxTW0zLa9mJ/UNjHvJ3BMupkkv0jYAmAZu08KuunpHZrcWS64eIbCwtGq6msIUfc6vfQgtFiUzMzLYEtz39u0WB6XZwP8Q/tOfMoqTH1Nlm/HzI/MCPplwTl/8AJ40MRuE12Ky5allOb0gNWHZY4XX+52qgk9yQqahmJJNyY+yqrWusKI5rQ1MFnruFBPPWInqKV7DrEb1HkTj+JBPS0S10SNwAGzMWq7nQb84sXCuqriPuNsAFncyYREUtFZf18xUGZyBm0HaA2749TAHcXGYNbEEQqFH3OxTikxSuRluTqvb0g1VFn+QHU2oIienPmCzBm6XhldKd6hk4jsygqFUywOQtpHK1UvyMwjDn3JuulFHJygKem3aKCLqwRm1dMIfh2IlV7LoD1MYyMRDcOP3MWsSOM5rlSqWxOSbbToYBZX7J2OwYEjj/AKl7wtgbmlQZrOF0vt7+sYHpgtUvvRPiOpTyr3Mp+GzmVvKehA3Fu0KfgXBeWou2PZrepPznmLpe46gQAedGKMCDMq7EURfNc8yANYbx6lZtt4hak35lTOlU1XSf9OqjIhZLWzg7kNz12MX6a6iBx+pVFFbJ1PPqennFcwRrEDW23eGfzaVbiWG50VmfJBI0HPcmGwuzz8wTL3uO2wmaZXirLOQC5JsLjmQCb2jyuF3ynQra2YmlNzGq79xCt+YFHJDv+Is9moJSy/GmPuhUaEd4g2Pybl+4q5+59kSG8TI+99+0FQKtLPrxD0qGh2N0IVkyGxIjXpjtk1s1kYvQQOplMiksMw6jcQvZX8tCI62dCPOL64TZnhpc+Hvba8BPncCsWyac2JuQxItYxRwcRLgeQjVNYaPKalc3dhmuLC/KKljU1gVkgGOBOovxCjuuqZSNQQISzaEUcgYvYAsznVDNL8ykEfXvEVhsxJhB6OlapPh3tYi/vB0ZtjUILGPQjbEsG/hxlZSgAvc/q7g849ebA3ynLA4PykzU0xcZhccgRy7xhG0NGaRutT3LAUKSZQPKWgJ6+X+8XqgOAlqsfECa1RCzNdm1+W/4jfIQ6eNRFxLhyMrPm8NlBYvbRgN7jrbYwllYNVvy8QGRhq68pHz+FkdzMaukeKyB5clBmIB2DG/L66wlbYlCbAidFRsbisSFZkhyAfCnKBrLLZpt7knoFAG3K8dpvW1OaQllb1Poz2TD6FPDUDzAqCG01Fu0fnmdkWG9m8d+I6niSGJYAhqidpa6m3M9P3j9G/8AHcyyzD0057fIyjxM/wDSz7WBEs2vt/6ivs76nLwVU6niSVhzNsDflESzZYyEw73CsPrQs0ZrANp+0DZdzBEeYtROJfi5WFtmsbHteGMdSfifBhKi6mI6efexY694onglPFeod2JELnnxWyjVF37np6RHZgIvriP5mK4oApsug3Y/qMAKbmOELwrEBNlg2XNfUc4+o9PVFrH7j1IAErZNQpQDnEX1P0m67JFwb4xsWAL3G8nB5j0/iFQVB0625wLKBc+ehFmq5dkxfidBJMmWGN2zEjrYcoVY6Qa8mKkaE44UlSBPAA01JB3uNh7Q9jKvMCaoUe4BKzHsMWrkGU//AAbmp/zlFGyoWDuU7KQ/RnmGF4dPkTWlzV2O9tPryiDkEUtxMl30FDqenUU/NLWx1yD0002i9jsHrDCWsccqwZziWeZLXLlDA3UnY9QTyvGrkZhtfIhHrPlfMV47htRVSTIlWRmHnLHRVv2310+cBy7/AG69meyWHt6H3JLD/wDTKfImLNaZLIU3IUG5+cfOZWcr1lQIHDp42gkz9xPQOF8ZGZWUZWsL2UnU9dLcoB6Zk8WNZ+496jj815jyIbwfxQJcoyJYLC5YMb6bZh89h3g+V6KmZeGJ1J2NsnjGsueWbX1MfT49C0oEQdCVAgAmuOVSrSMGYqH8pI36mO3NxQmTs08VnmWKcNz5C+OU/lm1+ozbEjlE72XKciJLfHcJyIlpwZwOpZZ1UtyNVlEaDu/U9F+cGpx/toSnGIG2lD/qjXqtH4f6mIIHQDn9bQW1/bHU5eQvU8Km3ubnSE+ZYQQ/mPMOxFcgUaEQsy/uAfe+5tPpLy2B0J5iBBu9zosERUVPMWZ5GsOf7Q+uSU7EMG12JRUFSQ12bW+g5DvDP5btWSYZQzVlp6DJxV/C8MN5N9P82iQzEjUAMggaM+YNUSKgvTzCjzFGYDmVPcbMD06iKGDwdOLCNYpVxxYQOq4PmSXE+lmu7A5jLmEX0/2tpf0Pzgz4xQ80m3xCp5JK6gxBZksOul91O6kbgjkRDatyEdr+YmGKUyz1sTlbk379RC+VhpeO/M9di+4uoBRl0yK3lKkhhyIINj6XtAsPaf22+oLE5A+03kRvKcEMjGwOgP8A5bW7xQYdR11PkTyrjfiqclcppmeW0lcltydbtmGxBNvlEzI42dNJeRYxcER1wxxVXzzNSpARWXysZZUgnQZb6Ec4+fz66qwCnmUPT63sJLwzBKkFWlGcJ02UbObWPa/2hDJQghwvEHxKlLA7QnZHmSmNU4p6gZCVWYc97C4PMX/HeLvp+SbU/kSTmU+zaGX7ldINlJ6x9ICNSkOwIFxYc0qWl/1E262FvzCGcSAAPuRvUvKqJYSpgIN+30iivYjvDa6nRrVlBixAVblie28cbrswFg+O55JxTxC1TMdibZmAQdFG3vz94j3OXff1Ijnm3IxJPpQygKCWvrAQ2jB8++4bw5hRWcGcEKpGp5xm63akCEGmOpx401qgSkI8x57D1hjHxveOhB1pyn2qopyNewuxse0CZeLcT9Tuu+MMw+mzuRfYQa5jXVKlg4UR+JreC4UM7KpFlUk9tAIVpUuPEjitidyx4Pw2laikzFkiVOsBMIBExXG9yddd7HrFeqtTogeJWoTeuofUVGv39Yc8CV0TruYBrNm2Y7nk3r1PeM6H1O+0vkTXxASevSPToBndRTZlvzGoP4PaBvWC3L9QLqpYN9iDibachbQSwSfW2v0EEJ1GH6rJkIf9RpVM8wJRq00uWMzN8RbVibgnta8fPZGM17b5SGLuP1GHEPGskmXUZWsyDKptm+X0vEgYTuxQHxLNV6UVBm+414Sxuiq5blQkmeR5la2YgbG/6hrHMnFsqGm7AgK8rm/JZLcbKl5YOoVtSN9badrwz6UCN7mvUrVOo2oMVkzWVJbfDy6W2+kfUpapAE3VlVt0Js1HnqBMbaWMqDudWb7ARopyfk31PGoPZzb68RsJ1tIMIYLuSP8AqHizMxpk02Lf1cwPTnCOXfr4iRs67R4CTmG4MWIYm8TidyOz76EoJchJYvYDrAydzGtwCfWuzjwhtrmPL2j3SjcKik+IXKkS1Zpy3zsLHppv7xc9JQIm4zjjrcKSQjyXmalwCAPtp1jmRQvvEn7nHX+5JbCZzF7qpLcwOvOELkDV6JjrkNT2ZS8McdTKR8rKJkl/iyjzyz1BHxD+k+0dxrgg4t4iVN3E6PieiU+JJMAmy3Dy5g+If5uNtYqjRGxLVYWxdiJMVqTLn8yrAAj7H1ju9GUq1+EOkMGAsbg7ERyYZdQk0+a3J1+E/g9jHoPnqEUU3MCux2seR6R4zFq9bEV8WEqhddCygDW2psN7jrAchuNZMwzn2SJDnIUysqnlqBc277x8m/ucyQZqm2n2wGHczrKaXMTIVFgLC/KPVe4rbnb76WTjqIpc1aUnwjdmFieYHbpFL2/eA9zxJQtFJJSeg8G1KVNA+dVzKxViF30BBub3NjvCOW3tN8Yxi/M7PckqynmSpqUsmYltXRpigEbm2fncxRwsg5CRfLp/HfayqwCqabKDOQzAm5H094r0vyHcpYthsTZMJuS4HO9zBTHNgAmTrULT58ybkYMx0zgrYbD4u0SLksuc6E+XsptyLDxEf4TwaT8U3Lfkov8AeDJ6e2vkZv8Ap/H/ACM3qv8ATk7/AMScn/gM33tHfwQT5mBignzBa7gqVTSnnGrK2H/2hQD0Atrc+8cswV12Z00CvvcUzkVtF5Hpv1uIpIVBBUTK9HqPqHBCJR0OtveMXZFfIBjNEbMkpieCJiyVCs2Ysx5dhEfKb+4R9Ra0nevqLsLwN3QqBluNWbnGG0e/uYZgJT8CutP4tIXVyCHNuYbQ/wDIEfIiGar2U7+ozRlNWwb6jvGJOYi+otvFPYYbE+rpcMnJfEApHeWbr/yU7HuO8eEKSGEqMPrUcb5SORtcfvHYjYhUwLimc8uX/ESCuZLZwQSrr6jS4jFjFRsQDWMF0siMT47adJeS8tQdCjITdbG+t73+kI2ZBdCpEUOTsEGT3/8ARNydDzt3hD2v2IsXm8qtvozWH1PzjvAL4ngxPmc1FHKceU+b2jwsceZ3iDLDgzFSksUpl6AGzX3ub6i0Tc1OR5x7F/UX8a4eZko5St1Nze23MXI0gfp93CzR+47n1e5VsfUSYNjsqTMPhS2RWUCzEtYjmDfWPqFs02x4kfDuFT/KV2HVjsQwcgHXSHFbejPpNoy7WU8vELgBznH9Qv8AXeNiKGr7XqbUjhmPhkhRzP4jf13MWLpfl5ibinjUST4FMomz+ZNyF9hue0JXXhOh2ZIss02l8yXxrD2mIJldMmO+6ylIzt22tLU9bXhIs2+Vx6/UWdSp3af+Rthk3O4zFT7WPvFC2s1oeIM0i6MocZDNKypcDqDEX0i5Dc3usCf1+owy9dRdheHqiWsGPLOASfS8Vx7Nth8bhaa0P+Y7m8+XL/2gHmALfSNHGrPZEZGFUfKyePDEtJnjSGaVMG9yWVr8mB1t6GMPjKR11OWenVuNL1HZeY6KoKI19cwLD0FiOfMxmv3KjxPiDxlvxTwPj9z94ShczOFC7kkKB1vfb3MNEdeZUf4jZMX0GOyJtQsinYPNNyG2W4/qO8LXZSVruJtmITpe4uPGFTOabJbLLKEq8rKL9Dqb31ifk5zqoI8GBq5XMRsAj6kXiVPZyV5n5fKMV28vMSurKmBNOuNv87QbqKzSnJbmRHCJoGHU7m/7/vAygMIG1HeEVmWZqCD0/IhTIoJWN49wBjTHai8l9MxK7dYn49RFw3Klzg0mJMDoJjzJcuY6PLRAyga2Da2uBqQbXBj6pV2QpkTDQNZ34lvT04XoIcGpe5/qbN21ju5pWmE/FijCTLGZj/3CNpY7n/d25QC21iOKeYhks1h4V/8ATAnky6VTMVQZr6juep6L94XPDHXZ7Yxa0piV6HbGK6dmmPmJZ31JsCTt2iU7tY2z3IRLOeRn6jqQpv8A4Y+4FY1oysF1G5xkhcpO/KIv9KpqyfcXyZwsf8Z1/BTpyqZQcnfMTlHsTHr8QKN19GZZXbxGtLTTiLVPh35MG19+pjtXu+HEfxbLh04mM6QgNvF9gPzeDmU1ct3qK63E5STZchX/AJk1gq5vhW5sCxGwvAnfX+4DJyxSNHzE2GY+9PiMyTXiWy/9ttBkXmp1GoiVlM7KdeZJ/Ie1vl4mvEfCkyirJNVQyy8vMCVBBCG+qi/6GBOvLtE9MtLKylhm/wAZxYCghHFdFImzDVpJmS3XV7MPOQOYsdbcxClOU2hVvYMojDWv+59iTYqZc7KVO41HMQ4qPX00Wvau0ckmC0QYHLbQ8oYZivmTlUGCtJtyjYfc5whEqaCLMD26RrQme4VTy3BG500NjYdrxxypGjCJsHcJxKqbwyvp009CdIHVj/LcYtyPhqMeFcKVWacpKhiQFPTqSRvFWpNncJh45A5meiYHQAKJjAG/wD7tDAhbn0eIk7U1BJsgIF7X/aOmUUX49zNpiSR5tWOy8z3PaAW2pSO4pkZNeOsBSU08ma5yoB5m/C97fiJJD5L826EgENcxew9RrIxCfS5TISVLlHlluT3ZibmOfkBDpANT1hKf4jqTdRKVSSdW5KOUfckbjxP3FdBKnzJ+UKWbYBQTb2EROTDL+Zigb+53PU6ernGUBNlFXG+wB7jXT0gtnEH4mUq9GKayYTpYe7ftGZQrURc69WQekcjStJXH8JmrMaev8xAQwKnzKV2PcXAPtCVqMDykbPx3Zi/1OmxoTSXqVE5kteaqjXNtfvp9Ii341pJKN5nMfIpUacR4MalTZZkvNaXrYgkoyn15RO/FuqbYG9SguRQ486jOTLImIxmFpYXK6MAQ463H6oB7gAIK9/Rh2Rm/xPUU43wdSrefSuyWB/l3uPYnUDtDyZ5YAN3JxwuJ3Iv+GqZc2wlzAzW0yk3B2O20VWKFe5K0Q3UoJ2ET0KrOlWZhoU1F+lxsYRNq/wDqY2tbHzORgzg3PlHb8iOJmqOps4hPcIVjJGYNYeo+0FDrd8SJx6fbGx1MhPlzrhlB1BLMbeg02Omt4dx6CjaJ6/UJihL9hhK3h3DBUTVUiyjViCDoO4iodAaEfyHFSdf8lpWzVRTlAAC+UdANB9Y2okxFZmkTOoZzDyzUlDqEufmxt9IyyOf1H7FsPQOpnJwqQtjMdpzDqbA+tv3hY4Cs3JzuJ/04M3JtmEzKITiMxOUfDLTRR37mNvihxonQ/QnXwlI+fiNBSScqrNK5QLAMx/e8ZOPjqOxBOtIGp59S6te1o+lQdbMXJlPwPjUqmmzGc+Wb5S1vhsTbvY31tEd8ax7GbUAFPImWdWqsMyurA7EG4PvA9MPIjdbSYrhrssd13uUqhv7gNz0T5RvUbA19zqUxXdlA9I9r6nd761E0nhqmzsc7kM1wq6Kv02vCxxQTEm9PXZMwXhc55udvMwsdjf35jvA/xd/cwfT18qeouOGVVOAqPdiRcA3/APy2gAhO7BDeVmBXkVdqZpJaqdgkyYAmucgDNa1jtvfWJttVVAJ49zbNkEafxGn/AMnrJDJKdEmAkCW4IW4toCToDaOrUuQNqf8AkT5Ck/ITmZxjdmUiYMureW+T1tsO+0LN6ddHEzKB5i6s4rTKGCub7AqRfuCdCPSNJ6ZbvRmz6jSF2PMUz6ia7Mjhpc1SCiZRa2hBJvuDFWrHrpG/uS7ciy9tDxHeEy9/FAzMSSdfNc3vpy1h6ocuzK+DQak+Q7npfC+HLTyTYZWm+Zj0UbQyq7O4LJf3G19CL+IKlyhEs+Zj7hV2t94KYfHqG9mTAExviJPqT+Yx3HCFE+y/FB0lE9yy2+94DZZYB8V3E777FHwWZTplYxKmW6JbSwNj1uRvyidfZkMOupDvsyXPy6h8lM7JdTcb7i1vrCWnY9wdCEnuLcOpi1gilm6CPvy4UdxgdzuTSknw0Hw/EeQ66xxrABPcDA505w90zqqra4uL9/SJ2aS1RK/UFeCq7Bn2VjcxrAtf1Aj59MqzeiYvXl3L9w2kqJkxpYW4zEX0A7n6XjVeTY9nHcYqzb7LAu4VNQsxsPneLE+rBCiaqgX4m9h/aBNai+TFrclF8mY1tbmIKE3AtftHg24ejsdiL7tvtfn1j2jDlVAgrMb3Gg29YSy8cWLoCK3djQmVTUA+VluNyN9ut+X21iOMO2o7WJtj8h3AfCQMzozLmAUhSfPppe/2gy5Nq9N5iT4I5Th8LUoZZdsgPkBOi66+keGYx0sz+ANzXB6FvMb35AtqRa/Xbl8ocak3AExnEwirEt/yWWE4eswrnXRdSPxFJV6Aj7bHUpMQxQAGx1PTkB/loMBqAqp2e4ipsRWYTm8rcr/S0e5bMc46HU1rpWVVcD4iQR1tzj2gYNSGYic08/qNOlo8BOMh+o1oakdbR4iKWKRDqlpZW7ZdBvpp7wJq1YdxRliHBqcok8y1s7hEXrqTf3hKr1gXuQnYEBxI8x3w9gSypmRyGOW7D109+cU7bSw2JrkQkUcTK1RWtTqosqakbAHrAabxtqiNxcbY8ZOzuEvD+GYxboRpCx9OGvie4T8JddGfhNnSHzTEW1jax9ifWFeDYrcmG4BEbGs5nuYUuKTJoNrA35CNrmWWdAShRm3X/GbPnYagAc7X1PqYaqx+PyPZlLFwVQ827M+IB6/b+8MCUvE+TjeOzDGBzhbX5fvGDAa2YLKS+a/T+0C0DChBMxIvcf0gj20+0BNCkwRSatLANuTa+43Ec/GTe5hkm/hEHMlyea9fTvDIXj4mkP1GVPXNYFT5P1Abjv8AuN4Ly/UJpfMPl33Gv5ggO5sjYm0yShy3XMzGwA0v7xwj9wBc+BCcemgFJY/Rv6xrWhMYg8sfuLMRqzLVWUAk3Fj2tr9YSzchqQCIh6jlvjkcYvkcQVF9WRVHRRr7mJ/9RsY76kc59rTetrJhNmbMOp1W3pz9YDZk2N5MGtzE7JjPCsaCspRWazC4tuOdupHSOenej3Y93Jj1LRxzrRjGfxGJVSWPTKwOh3uLX9Y+o4hk0Jw0AgdzNsTliq/iVYETECP7G4P4MLLVwYmaGKR2ITimI3mCwFrXHe3K/SBWZXs2BWHRillvsuFbwZK4hViYSrLawsfX/wBwn6pcNqJn1DW11+oVw9g4WW0xhYNtfpy9oLgUhU5n7jfp9QQcvszGvYsw5KIdMuoQBOqPDXnXKaIu579IzMvcqHRgMxSCQdLbx6aPY6mUxSQe8cPiZQfc/U0sC5baOdAzzNx7MPlYOWIaWQ3vaN6HkTBsEzqcBnFXIlmyntcH0veBnR63MGxPExwwZ17g2PrBF7nSv3DBR2OZdG5jr3HeO6mtwSuLqAyMVQ6Mv+0/gGMnY8TY0fM7w6oKOJg1YbXJ+cdEG6g9QqU5Y3Y9zeCeZslUTqA8QYouVUl625gaXP3iTnOr6AnynqF62vr9RMiEqWI0+56ekTWGupP2AJwk5tlOpIHoTsB6RncyDqescGU1PNkl5asoB2a17+o3j6ewsp7lt7mc9z5xDRyJtiVIcc7A39RzjwZk8Q9ZPg9iTM3CLmy5QPS32jTPvzKFdgUQnEaEpTJ5rmWSb9dRp9Ym5n9ynn+pJ9SUOvL9QCno1nTEB0zsAf3+UTVBtYK0nVsbAAfqW+L0yqoAFlAsAO0fQoOI0JYxWIkxPps2t9OkEHcrI0peFZaNTmw2c37wEnRkjLtJt/1FXEeEAnNcD2jYG47jZOxoyMwid4lSZVvL9bjmO3aExefd4Qf57G/gB1HWJ4OZa5gwKnTXfWCWDijRl7udZ6glKxBuCR6doNQfiIetdoNxu+Osks+UHMQD1PvGgig7AgfxQTuTwqMtQTyc6gC3pGR02oxw0NR9MT5wWDnDyg5II3Gvf+8eInt6ihZGQ23F4xNnsRpTy41F2aZYtgImIShyMNexhWzFRux1Jt+HW534ip5X8sZfTX7wGvAXRJMTrwV0SYkw0BPMRfKwJ77xGbppKYj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data:image/jpeg;base64,/9j/4AAQSkZJRgABAQAAAQABAAD/2wCEAAkGBxQTEhUUExQWFBUXGB0aGRgXGBggHBkhHBodHBobIBoYHCggHBolHBocIjEiJSkrLi4uFx8zODMsNygtLiwBCgoKDg0OGxAQGywkICQsLCwsLCwsLCwsLCwsLCwsLCwsLCwsLCwsLCwsLCwsLCwsLCwsLCwsLCwsLCwsLCwsLP/AABEIAH4AqAMBEQACEQEDEQH/xAAbAAADAQEBAQEAAAAAAAAAAAAEBQYDAgcBAP/EADwQAAIABAQEBAUCBQMEAwEAAAECAAMEEQUSITEGQVFhEyJxgTKRobHBQtEUI2Lh8AdSgiQzcvEWQ6IV/8QAGwEAAwEBAQEBAAAAAAAAAAAAAwQFAgEABgf/xAArEQACAgICAQQCAQUAAwAAAAABAgADBBESITEFEyJBFFFhFSMycYEGQqH/2gAMAwEAAhEDEQA/AFL4YQozsbfpRe8RRvz9RUnQ0ZlPwwkKwbI66Aj7HrHPe4n+JpToaMzlTHZvDmAI9vivo47Rpz1sTxr+xN6t1koz3HRfWBFWfozIGvEVLKuM9zYi9zBwddCeO4JhWKtJvzF9oeqrDjUMV2YxxPDRPUTJZsTuOsA9w8uJ+pwgjzM6OkElyHNrAN/aMuNzDHYlnIKtLFvKbaMPyOcT0vKsRCGsEdxTW0zLa9mJ/UNjHvJ3BMupkkv0jYAmAZu08KuunpHZrcWS64eIbCwtGq6msIUfc6vfQgtFiUzMzLYEtz39u0WB6XZwP8Q/tOfMoqTH1Nlm/HzI/MCPplwTl/8AJ40MRuE12Ky5allOb0gNWHZY4XX+52qgk9yQqahmJJNyY+yqrWusKI5rQ1MFnruFBPPWInqKV7DrEb1HkTj+JBPS0S10SNwAGzMWq7nQb84sXCuqriPuNsAFncyYREUtFZf18xUGZyBm0HaA2749TAHcXGYNbEEQqFH3OxTikxSuRluTqvb0g1VFn+QHU2oIienPmCzBm6XhldKd6hk4jsygqFUywOQtpHK1UvyMwjDn3JuulFHJygKem3aKCLqwRm1dMIfh2IlV7LoD1MYyMRDcOP3MWsSOM5rlSqWxOSbbToYBZX7J2OwYEjj/AKl7wtgbmlQZrOF0vt7+sYHpgtUvvRPiOpTyr3Mp+GzmVvKehA3Fu0KfgXBeWou2PZrepPznmLpe46gQAedGKMCDMq7EURfNc8yANYbx6lZtt4hak35lTOlU1XSf9OqjIhZLWzg7kNz12MX6a6iBx+pVFFbJ1PPqennFcwRrEDW23eGfzaVbiWG50VmfJBI0HPcmGwuzz8wTL3uO2wmaZXirLOQC5JsLjmQCb2jyuF3ynQra2YmlNzGq79xCt+YFHJDv+Is9moJSy/GmPuhUaEd4g2Pybl+4q5+59kSG8TI+99+0FQKtLPrxD0qGh2N0IVkyGxIjXpjtk1s1kYvQQOplMiksMw6jcQvZX8tCI62dCPOL64TZnhpc+Hvba8BPncCsWyac2JuQxItYxRwcRLgeQjVNYaPKalc3dhmuLC/KKljU1gVkgGOBOovxCjuuqZSNQQISzaEUcgYvYAsznVDNL8ykEfXvEVhsxJhB6OlapPh3tYi/vB0ZtjUILGPQjbEsG/hxlZSgAvc/q7g849ebA3ynLA4PykzU0xcZhccgRy7xhG0NGaRutT3LAUKSZQPKWgJ6+X+8XqgOAlqsfECa1RCzNdm1+W/4jfIQ6eNRFxLhyMrPm8NlBYvbRgN7jrbYwllYNVvy8QGRhq68pHz+FkdzMaukeKyB5clBmIB2DG/L66wlbYlCbAidFRsbisSFZkhyAfCnKBrLLZpt7knoFAG3K8dpvW1OaQllb1Poz2TD6FPDUDzAqCG01Fu0fnmdkWG9m8d+I6niSGJYAhqidpa6m3M9P3j9G/8AHcyyzD0057fIyjxM/wDSz7WBEs2vt/6ivs76nLwVU6niSVhzNsDflESzZYyEw73CsPrQs0ZrANp+0DZdzBEeYtROJfi5WFtmsbHteGMdSfifBhKi6mI6efexY694onglPFeod2JELnnxWyjVF37np6RHZgIvriP5mK4oApsug3Y/qMAKbmOELwrEBNlg2XNfUc4+o9PVFrH7j1IAErZNQpQDnEX1P0m67JFwb4xsWAL3G8nB5j0/iFQVB0625wLKBc+ehFmq5dkxfidBJMmWGN2zEjrYcoVY6Qa8mKkaE44UlSBPAA01JB3uNh7Q9jKvMCaoUe4BKzHsMWrkGU//AAbmp/zlFGyoWDuU7KQ/RnmGF4dPkTWlzV2O9tPryiDkEUtxMl30FDqenUU/NLWx1yD0002i9jsHrDCWsccqwZziWeZLXLlDA3UnY9QTyvGrkZhtfIhHrPlfMV47htRVSTIlWRmHnLHRVv2310+cBy7/AG69meyWHt6H3JLD/wDTKfImLNaZLIU3IUG5+cfOZWcr1lQIHDp42gkz9xPQOF8ZGZWUZWsL2UnU9dLcoB6Zk8WNZ+496jj815jyIbwfxQJcoyJYLC5YMb6bZh89h3g+V6KmZeGJ1J2NsnjGsueWbX1MfT49C0oEQdCVAgAmuOVSrSMGYqH8pI36mO3NxQmTs08VnmWKcNz5C+OU/lm1+ozbEjlE72XKciJLfHcJyIlpwZwOpZZ1UtyNVlEaDu/U9F+cGpx/toSnGIG2lD/qjXqtH4f6mIIHQDn9bQW1/bHU5eQvU8Km3ubnSE+ZYQQ/mPMOxFcgUaEQsy/uAfe+5tPpLy2B0J5iBBu9zosERUVPMWZ5GsOf7Q+uSU7EMG12JRUFSQ12bW+g5DvDP5btWSYZQzVlp6DJxV/C8MN5N9P82iQzEjUAMggaM+YNUSKgvTzCjzFGYDmVPcbMD06iKGDwdOLCNYpVxxYQOq4PmSXE+lmu7A5jLmEX0/2tpf0Pzgz4xQ80m3xCp5JK6gxBZksOul91O6kbgjkRDatyEdr+YmGKUyz1sTlbk379RC+VhpeO/M9di+4uoBRl0yK3lKkhhyIINj6XtAsPaf22+oLE5A+03kRvKcEMjGwOgP8A5bW7xQYdR11PkTyrjfiqclcppmeW0lcltydbtmGxBNvlEzI42dNJeRYxcER1wxxVXzzNSpARWXysZZUgnQZb6Ec4+fz66qwCnmUPT63sJLwzBKkFWlGcJ02UbObWPa/2hDJQghwvEHxKlLA7QnZHmSmNU4p6gZCVWYc97C4PMX/HeLvp+SbU/kSTmU+zaGX7ldINlJ6x9ICNSkOwIFxYc0qWl/1E262FvzCGcSAAPuRvUvKqJYSpgIN+30iivYjvDa6nRrVlBixAVblie28cbrswFg+O55JxTxC1TMdibZmAQdFG3vz94j3OXff1Ijnm3IxJPpQygKCWvrAQ2jB8++4bw5hRWcGcEKpGp5xm63akCEGmOpx401qgSkI8x57D1hjHxveOhB1pyn2qopyNewuxse0CZeLcT9Tuu+MMw+mzuRfYQa5jXVKlg4UR+JreC4UM7KpFlUk9tAIVpUuPEjitidyx4Pw2laikzFkiVOsBMIBExXG9yddd7HrFeqtTogeJWoTeuofUVGv39Yc8CV0TruYBrNm2Y7nk3r1PeM6H1O+0vkTXxASevSPToBndRTZlvzGoP4PaBvWC3L9QLqpYN9iDibachbQSwSfW2v0EEJ1GH6rJkIf9RpVM8wJRq00uWMzN8RbVibgnta8fPZGM17b5SGLuP1GHEPGskmXUZWsyDKptm+X0vEgYTuxQHxLNV6UVBm+414Sxuiq5blQkmeR5la2YgbG/6hrHMnFsqGm7AgK8rm/JZLcbKl5YOoVtSN9badrwz6UCN7mvUrVOo2oMVkzWVJbfDy6W2+kfUpapAE3VlVt0Js1HnqBMbaWMqDudWb7ARopyfk31PGoPZzb68RsJ1tIMIYLuSP8AqHizMxpk02Lf1cwPTnCOXfr4iRs67R4CTmG4MWIYm8TidyOz76EoJchJYvYDrAydzGtwCfWuzjwhtrmPL2j3SjcKik+IXKkS1Zpy3zsLHppv7xc9JQIm4zjjrcKSQjyXmalwCAPtp1jmRQvvEn7nHX+5JbCZzF7qpLcwOvOELkDV6JjrkNT2ZS8McdTKR8rKJkl/iyjzyz1BHxD+k+0dxrgg4t4iVN3E6PieiU+JJMAmy3Dy5g+If5uNtYqjRGxLVYWxdiJMVqTLn8yrAAj7H1ju9GUq1+EOkMGAsbg7ERyYZdQk0+a3J1+E/g9jHoPnqEUU3MCux2seR6R4zFq9bEV8WEqhddCygDW2psN7jrAchuNZMwzn2SJDnIUysqnlqBc277x8m/ucyQZqm2n2wGHczrKaXMTIVFgLC/KPVe4rbnb76WTjqIpc1aUnwjdmFieYHbpFL2/eA9zxJQtFJJSeg8G1KVNA+dVzKxViF30BBub3NjvCOW3tN8Yxi/M7PckqynmSpqUsmYltXRpigEbm2fncxRwsg5CRfLp/HfayqwCqabKDOQzAm5H094r0vyHcpYthsTZMJuS4HO9zBTHNgAmTrULT58ybkYMx0zgrYbD4u0SLksuc6E+XsptyLDxEf4TwaT8U3Lfkov8AeDJ6e2vkZv8Ap/H/ACM3qv8ATk7/AMScn/gM33tHfwQT5mBignzBa7gqVTSnnGrK2H/2hQD0Atrc+8cswV12Z00CvvcUzkVtF5Hpv1uIpIVBBUTK9HqPqHBCJR0OtveMXZFfIBjNEbMkpieCJiyVCs2Ysx5dhEfKb+4R9Ra0nevqLsLwN3QqBluNWbnGG0e/uYZgJT8CutP4tIXVyCHNuYbQ/wDIEfIiGar2U7+ozRlNWwb6jvGJOYi+otvFPYYbE+rpcMnJfEApHeWbr/yU7HuO8eEKSGEqMPrUcb5SORtcfvHYjYhUwLimc8uX/ESCuZLZwQSrr6jS4jFjFRsQDWMF0siMT47adJeS8tQdCjITdbG+t73+kI2ZBdCpEUOTsEGT3/8ARNydDzt3hD2v2IsXm8qtvozWH1PzjvAL4ngxPmc1FHKceU+b2jwsceZ3iDLDgzFSksUpl6AGzX3ub6i0Tc1OR5x7F/UX8a4eZko5St1Nze23MXI0gfp93CzR+47n1e5VsfUSYNjsqTMPhS2RWUCzEtYjmDfWPqFs02x4kfDuFT/KV2HVjsQwcgHXSHFbejPpNoy7WU8vELgBznH9Qv8AXeNiKGr7XqbUjhmPhkhRzP4jf13MWLpfl5ibinjUST4FMomz+ZNyF9hue0JXXhOh2ZIss02l8yXxrD2mIJldMmO+6ylIzt22tLU9bXhIs2+Vx6/UWdSp3af+Rthk3O4zFT7WPvFC2s1oeIM0i6MocZDNKypcDqDEX0i5Dc3usCf1+owy9dRdheHqiWsGPLOASfS8Vx7Nth8bhaa0P+Y7m8+XL/2gHmALfSNHGrPZEZGFUfKyePDEtJnjSGaVMG9yWVr8mB1t6GMPjKR11OWenVuNL1HZeY6KoKI19cwLD0FiOfMxmv3KjxPiDxlvxTwPj9z94ShczOFC7kkKB1vfb3MNEdeZUf4jZMX0GOyJtQsinYPNNyG2W4/qO8LXZSVruJtmITpe4uPGFTOabJbLLKEq8rKL9Dqb31ifk5zqoI8GBq5XMRsAj6kXiVPZyV5n5fKMV28vMSurKmBNOuNv87QbqKzSnJbmRHCJoGHU7m/7/vAygMIG1HeEVmWZqCD0/IhTIoJWN49wBjTHai8l9MxK7dYn49RFw3Klzg0mJMDoJjzJcuY6PLRAyga2Da2uBqQbXBj6pV2QpkTDQNZ34lvT04XoIcGpe5/qbN21ju5pWmE/FijCTLGZj/3CNpY7n/d25QC21iOKeYhks1h4V/8ATAnky6VTMVQZr6juep6L94XPDHXZ7Yxa0piV6HbGK6dmmPmJZ31JsCTt2iU7tY2z3IRLOeRn6jqQpv8A4Y+4FY1oysF1G5xkhcpO/KIv9KpqyfcXyZwsf8Z1/BTpyqZQcnfMTlHsTHr8QKN19GZZXbxGtLTTiLVPh35MG19+pjtXu+HEfxbLh04mM6QgNvF9gPzeDmU1ct3qK63E5STZchX/AJk1gq5vhW5sCxGwvAnfX+4DJyxSNHzE2GY+9PiMyTXiWy/9ttBkXmp1GoiVlM7KdeZJ/Ie1vl4mvEfCkyirJNVQyy8vMCVBBCG+qi/6GBOvLtE9MtLKylhm/wAZxYCghHFdFImzDVpJmS3XV7MPOQOYsdbcxClOU2hVvYMojDWv+59iTYqZc7KVO41HMQ4qPX00Wvau0ckmC0QYHLbQ8oYZivmTlUGCtJtyjYfc5whEqaCLMD26RrQme4VTy3BG500NjYdrxxypGjCJsHcJxKqbwyvp009CdIHVj/LcYtyPhqMeFcKVWacpKhiQFPTqSRvFWpNncJh45A5meiYHQAKJjAG/wD7tDAhbn0eIk7U1BJsgIF7X/aOmUUX49zNpiSR5tWOy8z3PaAW2pSO4pkZNeOsBSU08ma5yoB5m/C97fiJJD5L826EgENcxew9RrIxCfS5TISVLlHlluT3ZibmOfkBDpANT1hKf4jqTdRKVSSdW5KOUfckbjxP3FdBKnzJ+UKWbYBQTb2EROTDL+Zigb+53PU6ernGUBNlFXG+wB7jXT0gtnEH4mUq9GKayYTpYe7ftGZQrURc69WQekcjStJXH8JmrMaev8xAQwKnzKV2PcXAPtCVqMDykbPx3Zi/1OmxoTSXqVE5kteaqjXNtfvp9Ii341pJKN5nMfIpUacR4MalTZZkvNaXrYgkoyn15RO/FuqbYG9SguRQ486jOTLImIxmFpYXK6MAQ463H6oB7gAIK9/Rh2Rm/xPUU43wdSrefSuyWB/l3uPYnUDtDyZ5YAN3JxwuJ3Iv+GqZc2wlzAzW0yk3B2O20VWKFe5K0Q3UoJ2ET0KrOlWZhoU1F+lxsYRNq/wDqY2tbHzORgzg3PlHb8iOJmqOps4hPcIVjJGYNYeo+0FDrd8SJx6fbGx1MhPlzrhlB1BLMbeg02Omt4dx6CjaJ6/UJihL9hhK3h3DBUTVUiyjViCDoO4iodAaEfyHFSdf8lpWzVRTlAAC+UdANB9Y2okxFZmkTOoZzDyzUlDqEufmxt9IyyOf1H7FsPQOpnJwqQtjMdpzDqbA+tv3hY4Cs3JzuJ/04M3JtmEzKITiMxOUfDLTRR37mNvihxonQ/QnXwlI+fiNBSScqrNK5QLAMx/e8ZOPjqOxBOtIGp59S6te1o+lQdbMXJlPwPjUqmmzGc+Wb5S1vhsTbvY31tEd8ax7GbUAFPImWdWqsMyurA7EG4PvA9MPIjdbSYrhrssd13uUqhv7gNz0T5RvUbA19zqUxXdlA9I9r6nd761E0nhqmzsc7kM1wq6Kv02vCxxQTEm9PXZMwXhc55udvMwsdjf35jvA/xd/cwfT18qeouOGVVOAqPdiRcA3/APy2gAhO7BDeVmBXkVdqZpJaqdgkyYAmucgDNa1jtvfWJttVVAJ49zbNkEafxGn/AMnrJDJKdEmAkCW4IW4toCToDaOrUuQNqf8AkT5Ck/ITmZxjdmUiYMureW+T1tsO+0LN6ddHEzKB5i6s4rTKGCub7AqRfuCdCPSNJ6ZbvRmz6jSF2PMUz6ia7Mjhpc1SCiZRa2hBJvuDFWrHrpG/uS7ciy9tDxHeEy9/FAzMSSdfNc3vpy1h6ocuzK+DQak+Q7npfC+HLTyTYZWm+Zj0UbQyq7O4LJf3G19CL+IKlyhEs+Zj7hV2t94KYfHqG9mTAExviJPqT+Yx3HCFE+y/FB0lE9yy2+94DZZYB8V3E777FHwWZTplYxKmW6JbSwNj1uRvyidfZkMOupDvsyXPy6h8lM7JdTcb7i1vrCWnY9wdCEnuLcOpi1gilm6CPvy4UdxgdzuTSknw0Hw/EeQ66xxrABPcDA505w90zqqra4uL9/SJ2aS1RK/UFeCq7Bn2VjcxrAtf1Aj59MqzeiYvXl3L9w2kqJkxpYW4zEX0A7n6XjVeTY9nHcYqzb7LAu4VNQsxsPneLE+rBCiaqgX4m9h/aBNai+TFrclF8mY1tbmIKE3AtftHg24ejsdiL7tvtfn1j2jDlVAgrMb3Gg29YSy8cWLoCK3djQmVTUA+VluNyN9ut+X21iOMO2o7WJtj8h3AfCQMzozLmAUhSfPppe/2gy5Nq9N5iT4I5Th8LUoZZdsgPkBOi66+keGYx0sz+ANzXB6FvMb35AtqRa/Xbl8ocak3AExnEwirEt/yWWE4eswrnXRdSPxFJV6Aj7bHUpMQxQAGx1PTkB/loMBqAqp2e4ipsRWYTm8rcr/S0e5bMc46HU1rpWVVcD4iQR1tzj2gYNSGYic08/qNOlo8BOMh+o1oakdbR4iKWKRDqlpZW7ZdBvpp7wJq1YdxRliHBqcok8y1s7hEXrqTf3hKr1gXuQnYEBxI8x3w9gSypmRyGOW7D109+cU7bSw2JrkQkUcTK1RWtTqosqakbAHrAabxtqiNxcbY8ZOzuEvD+GYxboRpCx9OGvie4T8JddGfhNnSHzTEW1jax9ifWFeDYrcmG4BEbGs5nuYUuKTJoNrA35CNrmWWdAShRm3X/GbPnYagAc7X1PqYaqx+PyPZlLFwVQ827M+IB6/b+8MCUvE+TjeOzDGBzhbX5fvGDAa2YLKS+a/T+0C0DChBMxIvcf0gj20+0BNCkwRSatLANuTa+43Ec/GTe5hkm/hEHMlyea9fTvDIXj4mkP1GVPXNYFT5P1Abjv8AuN4Ly/UJpfMPl33Gv5ggO5sjYm0yShy3XMzGwA0v7xwj9wBc+BCcemgFJY/Rv6xrWhMYg8sfuLMRqzLVWUAk3Fj2tr9YSzchqQCIh6jlvjkcYvkcQVF9WRVHRRr7mJ/9RsY76kc59rTetrJhNmbMOp1W3pz9YDZk2N5MGtzE7JjPCsaCspRWazC4tuOdupHSOenej3Y93Jj1LRxzrRjGfxGJVSWPTKwOh3uLX9Y+o4hk0Jw0AgdzNsTliq/iVYETECP7G4P4MLLVwYmaGKR2ITimI3mCwFrXHe3K/SBWZXs2BWHRillvsuFbwZK4hViYSrLawsfX/wBwn6pcNqJn1DW11+oVw9g4WW0xhYNtfpy9oLgUhU5n7jfp9QQcvszGvYsw5KIdMuoQBOqPDXnXKaIu579IzMvcqHRgMxSCQdLbx6aPY6mUxSQe8cPiZQfc/U0sC5baOdAzzNx7MPlYOWIaWQ3vaN6HkTBsEzqcBnFXIlmyntcH0veBnR63MGxPExwwZ17g2PrBF7nSv3DBR2OZdG5jr3HeO6mtwSuLqAyMVQ6Mv+0/gGMnY8TY0fM7w6oKOJg1YbXJ+cdEG6g9QqU5Y3Y9zeCeZslUTqA8QYouVUl625gaXP3iTnOr6AnynqF62vr9RMiEqWI0+56ekTWGupP2AJwk5tlOpIHoTsB6RncyDqescGU1PNkl5asoB2a17+o3j6ewsp7lt7mc9z5xDRyJtiVIcc7A39RzjwZk8Q9ZPg9iTM3CLmy5QPS32jTPvzKFdgUQnEaEpTJ5rmWSb9dRp9Ym5n9ynn+pJ9SUOvL9QCno1nTEB0zsAf3+UTVBtYK0nVsbAAfqW+L0yqoAFlAsAO0fQoOI0JYxWIkxPps2t9OkEHcrI0peFZaNTmw2c37wEnRkjLtJt/1FXEeEAnNcD2jYG47jZOxoyMwid4lSZVvL9bjmO3aExefd4Qf57G/gB1HWJ4OZa5gwKnTXfWCWDijRl7udZ6glKxBuCR6doNQfiIetdoNxu+Osks+UHMQD1PvGgig7AgfxQTuTwqMtQTyc6gC3pGR02oxw0NR9MT5wWDnDyg5II3Gvf+8eInt6ihZGQ23F4xNnsRpTy41F2aZYtgImIShyMNexhWzFRux1Jt+HW534ip5X8sZfTX7wGvAXRJMTrwV0SYkw0BPMRfKwJ77xGbppKYj6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://numama.ru/upload/blogs/7ffc74d683df742d5ce09c993a68ffd1.jpg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275" t="9924"/>
          <a:stretch/>
        </p:blipFill>
        <p:spPr bwMode="auto">
          <a:xfrm>
            <a:off x="3781424" y="3362325"/>
            <a:ext cx="1854721" cy="1355602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92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type="subTitle" idx="1"/>
          </p:nvPr>
        </p:nvSpPr>
        <p:spPr>
          <a:xfrm>
            <a:off x="1403648" y="332656"/>
            <a:ext cx="5176664" cy="144016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8800" dirty="0" smtClean="0">
                <a:ln>
                  <a:solidFill>
                    <a:srgbClr val="C00000"/>
                  </a:solidFill>
                </a:ln>
              </a:rPr>
              <a:t> </a:t>
            </a:r>
            <a:endParaRPr lang="ru-RU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 descr="http://anna-laoshi.ucoz.ru/nasekomue/slide0004_image006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67" t="10297" r="572" b="34762"/>
          <a:stretch/>
        </p:blipFill>
        <p:spPr bwMode="auto">
          <a:xfrm>
            <a:off x="4788024" y="836712"/>
            <a:ext cx="2160240" cy="22979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11760" y="3573016"/>
            <a:ext cx="506685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ОСА</a:t>
            </a:r>
          </a:p>
          <a:p>
            <a:r>
              <a:rPr lang="ru-RU" dirty="0" smtClean="0"/>
              <a:t> </a:t>
            </a:r>
            <a:r>
              <a:rPr lang="ru-RU" dirty="0"/>
              <a:t>В тельняшках полосатых осы, как матросы.</a:t>
            </a:r>
            <a:br>
              <a:rPr lang="ru-RU" dirty="0"/>
            </a:br>
            <a:r>
              <a:rPr lang="ru-RU" dirty="0"/>
              <a:t>Владеют, как кинжалом осы </a:t>
            </a:r>
            <a:r>
              <a:rPr lang="ru-RU" dirty="0" smtClean="0"/>
              <a:t>своим </a:t>
            </a:r>
            <a:r>
              <a:rPr lang="ru-RU" dirty="0"/>
              <a:t>жалом.</a:t>
            </a:r>
            <a:br>
              <a:rPr lang="ru-RU" dirty="0"/>
            </a:br>
            <a:r>
              <a:rPr lang="ru-RU" dirty="0"/>
              <a:t>Того, кто им мешает, злые осы жалят. —</a:t>
            </a:r>
            <a:br>
              <a:rPr lang="ru-RU" dirty="0"/>
            </a:br>
            <a:r>
              <a:rPr lang="ru-RU" dirty="0"/>
              <a:t>Покуда не ужалят, — в покое не оставят.</a:t>
            </a:r>
            <a:br>
              <a:rPr lang="ru-RU" dirty="0"/>
            </a:br>
            <a:r>
              <a:rPr lang="ru-RU" dirty="0"/>
              <a:t>Как пчёлы, строят гнёзда. К ним не подходи! </a:t>
            </a:r>
            <a:endParaRPr lang="ru-RU" dirty="0" smtClean="0"/>
          </a:p>
          <a:p>
            <a:r>
              <a:rPr lang="ru-RU" dirty="0" smtClean="0"/>
              <a:t>—Не </a:t>
            </a:r>
            <a:r>
              <a:rPr lang="ru-RU" dirty="0"/>
              <a:t>тронь гнездо осиное, — </a:t>
            </a:r>
            <a:r>
              <a:rPr lang="ru-RU" dirty="0" smtClean="0"/>
              <a:t>сторонкой обойди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0058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40" y="-19238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800182" y="260648"/>
            <a:ext cx="3528392" cy="16561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</a:rPr>
              <a:t>ШМЕЛЬ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00B050"/>
                </a:solidFill>
              </a:rPr>
              <a:t>Посмотрите на шмеля,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Он летает еле-еле!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Весь нектар с цветков он съел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Да и к улью полетел.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Ненасытный он обжора!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 smtClean="0">
                <a:solidFill>
                  <a:srgbClr val="00B050"/>
                </a:solidFill>
              </a:rPr>
              <a:t>Ну, </a:t>
            </a:r>
            <a:r>
              <a:rPr lang="ru-RU" sz="1800" b="1" dirty="0">
                <a:solidFill>
                  <a:srgbClr val="00B050"/>
                </a:solidFill>
              </a:rPr>
              <a:t>а пчелы – вот умора! –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Гонят дружно толстяка,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Мнут мохнатые бока.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Улетает шмель ленивый,</a:t>
            </a:r>
            <a:br>
              <a:rPr lang="ru-RU" sz="1800" b="1" dirty="0">
                <a:solidFill>
                  <a:srgbClr val="00B050"/>
                </a:solidFill>
              </a:rPr>
            </a:br>
            <a:r>
              <a:rPr lang="ru-RU" sz="1800" b="1" dirty="0">
                <a:solidFill>
                  <a:srgbClr val="00B050"/>
                </a:solidFill>
              </a:rPr>
              <a:t>Да еще жужжит ворчливо.</a:t>
            </a: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098" name="Picture 2" descr="http://img0.liveinternet.ru/images/attach/c/9/106/767/106767890_n1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215" t="8364" r="12130" b="3189"/>
          <a:stretch/>
        </p:blipFill>
        <p:spPr bwMode="auto">
          <a:xfrm>
            <a:off x="6084168" y="4063511"/>
            <a:ext cx="2376264" cy="2146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35696" y="3386335"/>
            <a:ext cx="360138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</a:rPr>
              <a:t>Росой жемчужной утро блещет!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Над полем жаворонка трель!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Среди цветов кружит, трепещет</a:t>
            </a:r>
            <a:br>
              <a:rPr lang="ru-RU" b="1" dirty="0">
                <a:solidFill>
                  <a:srgbClr val="00B050"/>
                </a:solidFill>
              </a:rPr>
            </a:br>
            <a:r>
              <a:rPr lang="ru-RU" b="1" dirty="0">
                <a:solidFill>
                  <a:srgbClr val="00B050"/>
                </a:solidFill>
              </a:rPr>
              <a:t>Трудяга - полосатый шмель.</a:t>
            </a:r>
            <a:r>
              <a:rPr lang="ru-RU" dirty="0">
                <a:solidFill>
                  <a:srgbClr val="00B050"/>
                </a:solidFill>
              </a:rPr>
              <a:t/>
            </a:r>
            <a:br>
              <a:rPr lang="ru-RU" dirty="0">
                <a:solidFill>
                  <a:srgbClr val="00B050"/>
                </a:solidFill>
              </a:rPr>
            </a:br>
            <a:endParaRPr lang="ru-RU" sz="1400" dirty="0">
              <a:solidFill>
                <a:srgbClr val="00B050"/>
              </a:solidFill>
            </a:endParaRPr>
          </a:p>
        </p:txBody>
      </p:sp>
      <p:pic>
        <p:nvPicPr>
          <p:cNvPr id="7" name="Picture 2" descr="http://1.bp.blogspot.com/-B_pcjjhLLGI/ULnrFqEA2pI/AAAAAAAAP78/4_EGAk9Mv6k/s1600/%D0%A8%D0%BC%D0%B5%D0%BB%D1%8C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81" t="6116" r="16244" b="22706"/>
          <a:stretch/>
        </p:blipFill>
        <p:spPr bwMode="auto">
          <a:xfrm>
            <a:off x="2867472" y="4894076"/>
            <a:ext cx="2520280" cy="1740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insects.ucoz.kz/_ph/2/83569221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299" t="3769" r="12241" b="29912"/>
          <a:stretch/>
        </p:blipFill>
        <p:spPr bwMode="auto">
          <a:xfrm>
            <a:off x="6156176" y="764704"/>
            <a:ext cx="1899303" cy="2225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023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64678" cy="6873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679" y="-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31022" y="2068602"/>
            <a:ext cx="4308135" cy="1368151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9600" b="1" dirty="0" smtClean="0">
                <a:ln>
                  <a:solidFill>
                    <a:srgbClr val="FFC000"/>
                  </a:solidFill>
                </a:ln>
              </a:rPr>
              <a:t>ПЧЕЛА</a:t>
            </a:r>
          </a:p>
          <a:p>
            <a:pPr marL="0" indent="0">
              <a:buNone/>
            </a:pPr>
            <a:r>
              <a:rPr lang="ru-RU" sz="8000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ru-RU" sz="8000" dirty="0"/>
              <a:t/>
            </a:r>
            <a:br>
              <a:rPr lang="ru-RU" sz="8000" dirty="0"/>
            </a:br>
            <a:endParaRPr lang="ru-RU" sz="8000" dirty="0"/>
          </a:p>
        </p:txBody>
      </p:sp>
      <p:pic>
        <p:nvPicPr>
          <p:cNvPr id="5124" name="Picture 4" descr="https://im0-tub-ru.yandex.net/i?id=3263905062a3e27edfb7cfa7ad299707&amp;n=33&amp;h=215&amp;w=3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0152" y="2132856"/>
            <a:ext cx="2916324" cy="19983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63688" y="2636912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Ж-Ж-Ж - запел рогатый жук;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Вот как громко я жужжу!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Тут же пчёлка зажужжала,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 жука направив жало: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Ты смотри меня не </a:t>
            </a:r>
            <a:r>
              <a:rPr lang="ru-RU" sz="2000" dirty="0" err="1">
                <a:solidFill>
                  <a:schemeClr val="accent6">
                    <a:lumMod val="50000"/>
                  </a:schemeClr>
                </a:solidFill>
              </a:rPr>
              <a:t>трожь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,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Уколю больней, чем ёж.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Я жужжать умею тоже 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На жука чуть-чуть похоже З-З-З</a:t>
            </a:r>
            <a:r>
              <a:rPr lang="ru-RU" dirty="0"/>
              <a:t>.</a:t>
            </a:r>
          </a:p>
        </p:txBody>
      </p:sp>
      <p:pic>
        <p:nvPicPr>
          <p:cNvPr id="11" name="Picture 4" descr="https://im0-tub-ru.yandex.net/i?id=3263905062a3e27edfb7cfa7ad299707&amp;n=33&amp;h=215&amp;w=3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6136" y="4293096"/>
            <a:ext cx="2916324" cy="19983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im0-tub-ru.yandex.net/i?id=3263905062a3e27edfb7cfa7ad299707&amp;n=33&amp;h=215&amp;w=32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14310" y="404664"/>
            <a:ext cx="2916324" cy="199839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604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332656"/>
            <a:ext cx="72728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Овод </a:t>
            </a:r>
            <a:r>
              <a:rPr lang="ru-RU" dirty="0"/>
              <a:t>– это </a:t>
            </a:r>
            <a:r>
              <a:rPr lang="ru-RU" dirty="0">
                <a:hlinkClick r:id="rId3"/>
              </a:rPr>
              <a:t>муха</a:t>
            </a:r>
            <a:r>
              <a:rPr lang="ru-RU" dirty="0"/>
              <a:t>, среднего </a:t>
            </a:r>
            <a:r>
              <a:rPr lang="ru-RU" dirty="0" smtClean="0"/>
              <a:t>размера. </a:t>
            </a:r>
            <a:r>
              <a:rPr lang="ru-RU" dirty="0"/>
              <a:t>В природе существует </a:t>
            </a:r>
            <a:r>
              <a:rPr lang="ru-RU" dirty="0" smtClean="0"/>
              <a:t>приблизительно </a:t>
            </a:r>
            <a:r>
              <a:rPr lang="ru-RU" dirty="0"/>
              <a:t>150 видов этих насекомых. Человека атакует один вид этих насекомых </a:t>
            </a:r>
            <a:r>
              <a:rPr lang="ru-RU" dirty="0" smtClean="0"/>
              <a:t>, </a:t>
            </a:r>
            <a:r>
              <a:rPr lang="ru-RU" dirty="0"/>
              <a:t>который водится в регионах Центральной Америки.</a:t>
            </a:r>
          </a:p>
        </p:txBody>
      </p:sp>
      <p:pic>
        <p:nvPicPr>
          <p:cNvPr id="1036" name="Picture 12" descr="https://prv2.lori-images.net/portret-ovoda-krupnym-planom-0006023094-preview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01"/>
          <a:stretch/>
        </p:blipFill>
        <p:spPr bwMode="auto">
          <a:xfrm>
            <a:off x="4372091" y="3428999"/>
            <a:ext cx="4810891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s://im1-tub-ru.yandex.net/i?id=cb64633a6b3cb7df48f453be48484db4&amp;n=33&amp;h=215&amp;w=2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795" y="1628800"/>
            <a:ext cx="27336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17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38"/>
            <a:ext cx="9173599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051720" y="1412776"/>
            <a:ext cx="4320480" cy="136815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800" b="1" dirty="0" smtClean="0">
                <a:ln>
                  <a:solidFill>
                    <a:srgbClr val="00B0F0"/>
                  </a:solidFill>
                </a:ln>
              </a:rPr>
              <a:t>МУХА</a:t>
            </a:r>
          </a:p>
          <a:p>
            <a:pPr marL="0" indent="0">
              <a:buNone/>
            </a:pPr>
            <a:r>
              <a:rPr lang="ru-RU" sz="8800" dirty="0" smtClean="0">
                <a:ln>
                  <a:solidFill>
                    <a:srgbClr val="00B0F0"/>
                  </a:solidFill>
                </a:ln>
              </a:rPr>
              <a:t>Маленькая</a:t>
            </a:r>
            <a:r>
              <a:rPr lang="ru-RU" sz="8800" dirty="0">
                <a:ln>
                  <a:solidFill>
                    <a:srgbClr val="00B0F0"/>
                  </a:solidFill>
                </a:ln>
              </a:rPr>
              <a:t> </a:t>
            </a:r>
            <a:r>
              <a:rPr lang="ru-RU" sz="8800" b="1" dirty="0">
                <a:ln>
                  <a:solidFill>
                    <a:srgbClr val="00B0F0"/>
                  </a:solidFill>
                </a:ln>
              </a:rPr>
              <a:t>муха</a:t>
            </a:r>
            <a:r>
              <a:rPr lang="ru-RU" sz="8800" dirty="0">
                <a:ln>
                  <a:solidFill>
                    <a:srgbClr val="00B0F0"/>
                  </a:solidFill>
                </a:ln>
              </a:rPr>
              <a:t>, </a:t>
            </a:r>
            <a:br>
              <a:rPr lang="ru-RU" sz="8800" dirty="0">
                <a:ln>
                  <a:solidFill>
                    <a:srgbClr val="00B0F0"/>
                  </a:solidFill>
                </a:ln>
              </a:rPr>
            </a:br>
            <a:r>
              <a:rPr lang="ru-RU" sz="8800" dirty="0">
                <a:ln>
                  <a:solidFill>
                    <a:srgbClr val="00B0F0"/>
                  </a:solidFill>
                </a:ln>
              </a:rPr>
              <a:t>Жужжала возле уха,</a:t>
            </a:r>
            <a:br>
              <a:rPr lang="ru-RU" sz="8800" dirty="0">
                <a:ln>
                  <a:solidFill>
                    <a:srgbClr val="00B0F0"/>
                  </a:solidFill>
                </a:ln>
              </a:rPr>
            </a:br>
            <a:r>
              <a:rPr lang="ru-RU" sz="8800" dirty="0">
                <a:ln>
                  <a:solidFill>
                    <a:srgbClr val="00B0F0"/>
                  </a:solidFill>
                </a:ln>
              </a:rPr>
              <a:t>Чуть присела и опять,</a:t>
            </a:r>
            <a:br>
              <a:rPr lang="ru-RU" sz="8800" dirty="0">
                <a:ln>
                  <a:solidFill>
                    <a:srgbClr val="00B0F0"/>
                  </a:solidFill>
                </a:ln>
              </a:rPr>
            </a:br>
            <a:r>
              <a:rPr lang="ru-RU" sz="8800" dirty="0">
                <a:ln>
                  <a:solidFill>
                    <a:srgbClr val="00B0F0"/>
                  </a:solidFill>
                </a:ln>
              </a:rPr>
              <a:t>Принялась  летать, летать.</a:t>
            </a:r>
            <a:r>
              <a:rPr lang="ru-RU" sz="8800" dirty="0"/>
              <a:t/>
            </a:r>
            <a:br>
              <a:rPr lang="ru-RU" sz="8800" dirty="0"/>
            </a:br>
            <a:r>
              <a:rPr lang="ru-RU" sz="9600" dirty="0" smtClean="0">
                <a:ln>
                  <a:solidFill>
                    <a:srgbClr val="FFC000"/>
                  </a:solidFill>
                </a:ln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8" name="Picture 6" descr="http://2.bp.blogspot.com/-TkubAE5YNZM/ULnrLDLd3fI/AAAAAAAAP8g/qUnWlQayl3A/s1600/%D0%9C%D1%83%D1%85%D0%B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334" t="4794" r="19206" b="22761"/>
          <a:stretch/>
        </p:blipFill>
        <p:spPr bwMode="auto">
          <a:xfrm>
            <a:off x="6326835" y="1053006"/>
            <a:ext cx="2304256" cy="184911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muh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4005064"/>
            <a:ext cx="2857500" cy="174307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101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sz="2400" dirty="0" smtClean="0">
                <a:ln>
                  <a:solidFill>
                    <a:srgbClr val="00B050"/>
                  </a:solidFill>
                </a:ln>
              </a:rPr>
              <a:t> </a:t>
            </a:r>
            <a:endParaRPr lang="ru-RU" sz="2000" i="1" dirty="0">
              <a:ln>
                <a:solidFill>
                  <a:srgbClr val="00B050"/>
                </a:solidFill>
              </a:ln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613" y="-2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979712" y="260648"/>
            <a:ext cx="8229600" cy="22322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12800" b="1" dirty="0" smtClean="0">
                <a:solidFill>
                  <a:srgbClr val="FF0000"/>
                </a:solidFill>
              </a:rPr>
              <a:t>БОЖЬЯ КОРОВКА</a:t>
            </a:r>
          </a:p>
          <a:p>
            <a:pPr marL="0" indent="0">
              <a:buNone/>
            </a:pPr>
            <a:r>
              <a:rPr lang="ru-RU" sz="9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- </a:t>
            </a:r>
            <a:r>
              <a:rPr lang="ru-RU" sz="9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Летать - это просто. </a:t>
            </a:r>
            <a:br>
              <a:rPr lang="ru-RU" sz="9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9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Нужна лишь сноровка! -</a:t>
            </a:r>
            <a:br>
              <a:rPr lang="ru-RU" sz="9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9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делилась с коровами </a:t>
            </a:r>
            <a:br>
              <a:rPr lang="ru-RU" sz="9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</a:br>
            <a:r>
              <a:rPr lang="ru-RU" sz="9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божья </a:t>
            </a:r>
            <a:r>
              <a:rPr lang="ru-RU" sz="9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коровка. </a:t>
            </a:r>
          </a:p>
          <a:p>
            <a:pPr marL="0" indent="0">
              <a:buNone/>
            </a:pPr>
            <a:r>
              <a:rPr lang="ru-RU" sz="9600" b="1" dirty="0" smtClean="0">
                <a:solidFill>
                  <a:srgbClr val="FF0000"/>
                </a:solidFill>
              </a:rPr>
              <a:t>В </a:t>
            </a:r>
            <a:r>
              <a:rPr lang="ru-RU" sz="9600" b="1" dirty="0">
                <a:solidFill>
                  <a:srgbClr val="FF0000"/>
                </a:solidFill>
              </a:rPr>
              <a:t>красных кафтанах</a:t>
            </a:r>
            <a:br>
              <a:rPr lang="ru-RU" sz="9600" b="1" dirty="0">
                <a:solidFill>
                  <a:srgbClr val="FF0000"/>
                </a:solidFill>
              </a:rPr>
            </a:br>
            <a:r>
              <a:rPr lang="ru-RU" sz="9600" b="1" dirty="0">
                <a:solidFill>
                  <a:srgbClr val="FF0000"/>
                </a:solidFill>
              </a:rPr>
              <a:t>После зимовки</a:t>
            </a:r>
            <a:br>
              <a:rPr lang="ru-RU" sz="9600" b="1" dirty="0">
                <a:solidFill>
                  <a:srgbClr val="FF0000"/>
                </a:solidFill>
              </a:rPr>
            </a:br>
            <a:r>
              <a:rPr lang="ru-RU" sz="9600" b="1" dirty="0">
                <a:solidFill>
                  <a:srgbClr val="FF0000"/>
                </a:solidFill>
              </a:rPr>
              <a:t>В травах гуляют</a:t>
            </a:r>
            <a:br>
              <a:rPr lang="ru-RU" sz="9600" b="1" dirty="0">
                <a:solidFill>
                  <a:srgbClr val="FF0000"/>
                </a:solidFill>
              </a:rPr>
            </a:br>
            <a:r>
              <a:rPr lang="ru-RU" sz="9600" b="1" dirty="0">
                <a:solidFill>
                  <a:srgbClr val="FF0000"/>
                </a:solidFill>
              </a:rPr>
              <a:t>Божьи коровки.</a:t>
            </a:r>
            <a:br>
              <a:rPr lang="ru-RU" sz="9600" b="1" dirty="0">
                <a:solidFill>
                  <a:srgbClr val="FF0000"/>
                </a:solidFill>
              </a:rPr>
            </a:br>
            <a:endParaRPr lang="ru-RU" sz="9600" b="1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9600" dirty="0" smtClean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funforkids.ru/pictures/ladybird/ladybird015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2996952"/>
            <a:ext cx="4464496" cy="3226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6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254</Words>
  <Application>Microsoft Office PowerPoint</Application>
  <PresentationFormat>Экран (4:3)</PresentationFormat>
  <Paragraphs>92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  </vt:lpstr>
      <vt:lpstr>Презентация PowerPoint</vt:lpstr>
      <vt:lpstr>  </vt:lpstr>
      <vt:lpstr>  </vt:lpstr>
      <vt:lpstr>  </vt:lpstr>
      <vt:lpstr>Презентация PowerPoint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Д/И «РАССКАЖИ ОБО МНЕ» (Как меня зовут? Что у меня есть? Что я умею делать? Где живу? Какую пользу приношу иль вред?)</vt:lpstr>
      <vt:lpstr>Д/И «НАЙДИ МЕНЯ»</vt:lpstr>
      <vt:lpstr>Презентация PowerPoint</vt:lpstr>
      <vt:lpstr>Презентация PowerPoint</vt:lpstr>
      <vt:lpstr>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RePack by Diakov</cp:lastModifiedBy>
  <cp:revision>60</cp:revision>
  <dcterms:created xsi:type="dcterms:W3CDTF">2016-04-21T18:41:00Z</dcterms:created>
  <dcterms:modified xsi:type="dcterms:W3CDTF">2016-05-10T20:13:33Z</dcterms:modified>
</cp:coreProperties>
</file>